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20"/>
    <p:sldId id="257" r:id="rId121"/>
    <p:sldId id="258" r:id="rId122"/>
    <p:sldId id="259" r:id="rId123"/>
    <p:sldId id="260" r:id="rId124"/>
    <p:sldId id="261" r:id="rId125"/>
    <p:sldId id="262" r:id="rId126"/>
    <p:sldId id="263" r:id="rId127"/>
    <p:sldId id="264" r:id="rId128"/>
    <p:sldId id="265" r:id="rId129"/>
    <p:sldId id="266" r:id="rId130"/>
    <p:sldId id="267" r:id="rId131"/>
    <p:sldId id="268" r:id="rId132"/>
    <p:sldId id="269" r:id="rId133"/>
    <p:sldId id="270" r:id="rId134"/>
    <p:sldId id="271" r:id="rId135"/>
    <p:sldId id="272" r:id="rId136"/>
  </p:sldIdLst>
  <p:sldSz cx="18288000" cy="10287000"/>
  <p:notesSz cx="6858000" cy="9144000"/>
  <p:embeddedFontLst>
    <p:embeddedFont>
      <p:font typeface="Montserrat Classic" charset="1" panose="00000500000000000000"/>
      <p:regular r:id="rId6"/>
    </p:embeddedFont>
    <p:embeddedFont>
      <p:font typeface="Montserrat Classic Bold" charset="1" panose="00000800000000000000"/>
      <p:regular r:id="rId7"/>
    </p:embeddedFont>
    <p:embeddedFont>
      <p:font typeface="Libre Baskerville" charset="1" panose="02000000000000000000"/>
      <p:regular r:id="rId8"/>
    </p:embeddedFont>
    <p:embeddedFont>
      <p:font typeface="Libre Baskerville Bold" charset="1" panose="02000000000000000000"/>
      <p:regular r:id="rId9"/>
    </p:embeddedFont>
    <p:embeddedFont>
      <p:font typeface="Libre Baskerville Italics" charset="1" panose="02000000000000000000"/>
      <p:regular r:id="rId10"/>
    </p:embeddedFont>
    <p:embeddedFont>
      <p:font typeface="Arimo" charset="1" panose="020B0604020202020204"/>
      <p:regular r:id="rId11"/>
    </p:embeddedFont>
    <p:embeddedFont>
      <p:font typeface="Arimo Bold" charset="1" panose="020B0704020202020204"/>
      <p:regular r:id="rId12"/>
    </p:embeddedFont>
    <p:embeddedFont>
      <p:font typeface="Arimo Italics" charset="1" panose="020B0604020202090204"/>
      <p:regular r:id="rId13"/>
    </p:embeddedFont>
    <p:embeddedFont>
      <p:font typeface="Arimo Bold Italics" charset="1" panose="020B0704020202090204"/>
      <p:regular r:id="rId14"/>
    </p:embeddedFont>
    <p:embeddedFont>
      <p:font typeface="Kollektif" charset="1" panose="020B0604020101010102"/>
      <p:regular r:id="rId15"/>
    </p:embeddedFont>
    <p:embeddedFont>
      <p:font typeface="Kollektif Bold" charset="1" panose="020B0604020101010102"/>
      <p:regular r:id="rId16"/>
    </p:embeddedFont>
    <p:embeddedFont>
      <p:font typeface="Kollektif Italics" charset="1" panose="020B0604020101010102"/>
      <p:regular r:id="rId17"/>
    </p:embeddedFont>
    <p:embeddedFont>
      <p:font typeface="Kollektif Bold Italics" charset="1" panose="020B0604020101010102"/>
      <p:regular r:id="rId18"/>
    </p:embeddedFont>
    <p:embeddedFont>
      <p:font typeface="League Spartan" charset="1" panose="00000800000000000000"/>
      <p:regular r:id="rId19"/>
    </p:embeddedFont>
    <p:embeddedFont>
      <p:font typeface="Cinzel" charset="1" panose="00000500000000000000"/>
      <p:regular r:id="rId20"/>
    </p:embeddedFont>
    <p:embeddedFont>
      <p:font typeface="Cinzel Bold" charset="1" panose="00000800000000000000"/>
      <p:regular r:id="rId21"/>
    </p:embeddedFont>
    <p:embeddedFont>
      <p:font typeface="Roboto" charset="1" panose="02000000000000000000"/>
      <p:regular r:id="rId22"/>
    </p:embeddedFont>
    <p:embeddedFont>
      <p:font typeface="Roboto Bold" charset="1" panose="02000000000000000000"/>
      <p:regular r:id="rId23"/>
    </p:embeddedFont>
    <p:embeddedFont>
      <p:font typeface="Roboto Italics" charset="1" panose="02000000000000000000"/>
      <p:regular r:id="rId24"/>
    </p:embeddedFont>
    <p:embeddedFont>
      <p:font typeface="Roboto Bold Italics" charset="1" panose="02000000000000000000"/>
      <p:regular r:id="rId25"/>
    </p:embeddedFont>
    <p:embeddedFont>
      <p:font typeface="Arvo" charset="1" panose="02000000000000000000"/>
      <p:regular r:id="rId26"/>
    </p:embeddedFont>
    <p:embeddedFont>
      <p:font typeface="Arvo Bold" charset="1" panose="02000000000000000000"/>
      <p:regular r:id="rId27"/>
    </p:embeddedFont>
    <p:embeddedFont>
      <p:font typeface="Arvo Italics" charset="1" panose="02000000000000000000"/>
      <p:regular r:id="rId28"/>
    </p:embeddedFont>
    <p:embeddedFont>
      <p:font typeface="Arvo Bold Italics" charset="1" panose="02000000000000000000"/>
      <p:regular r:id="rId29"/>
    </p:embeddedFont>
    <p:embeddedFont>
      <p:font typeface="Libra Serif Modern" charset="1" panose="02000503080000020004"/>
      <p:regular r:id="rId30"/>
    </p:embeddedFont>
    <p:embeddedFont>
      <p:font typeface="Libra Serif Modern Bold" charset="1" panose="02000803080000020004"/>
      <p:regular r:id="rId31"/>
    </p:embeddedFont>
    <p:embeddedFont>
      <p:font typeface="Libra Serif Modern Italics" charset="1" panose="02000503070000090004"/>
      <p:regular r:id="rId32"/>
    </p:embeddedFont>
    <p:embeddedFont>
      <p:font typeface="Libra Serif Modern Bold Italics" charset="1" panose="02000803070000090004"/>
      <p:regular r:id="rId33"/>
    </p:embeddedFont>
    <p:embeddedFont>
      <p:font typeface="Bernoru" charset="1" panose="00000A00000000000000"/>
      <p:regular r:id="rId34"/>
    </p:embeddedFont>
    <p:embeddedFont>
      <p:font typeface="Lato 2" charset="1" panose="020F0502020204030203"/>
      <p:regular r:id="rId35"/>
    </p:embeddedFont>
    <p:embeddedFont>
      <p:font typeface="Lato 2 Bold" charset="1" panose="020F0502020204030203"/>
      <p:regular r:id="rId36"/>
    </p:embeddedFont>
    <p:embeddedFont>
      <p:font typeface="Lato 2 Italics" charset="1" panose="020F0502020204030203"/>
      <p:regular r:id="rId37"/>
    </p:embeddedFont>
    <p:embeddedFont>
      <p:font typeface="Lato 2 Bold Italics" charset="1" panose="020F0502020204030203"/>
      <p:regular r:id="rId38"/>
    </p:embeddedFont>
    <p:embeddedFont>
      <p:font typeface="Canva Sans 1" charset="1" panose="020B0503030501040103"/>
      <p:regular r:id="rId39"/>
    </p:embeddedFont>
    <p:embeddedFont>
      <p:font typeface="Canva Sans 1 Bold" charset="1" panose="020B0803030501040103"/>
      <p:regular r:id="rId40"/>
    </p:embeddedFont>
    <p:embeddedFont>
      <p:font typeface="Canva Sans 1 Italics" charset="1" panose="020B0503030501040103"/>
      <p:regular r:id="rId41"/>
    </p:embeddedFont>
    <p:embeddedFont>
      <p:font typeface="Canva Sans 1 Bold Italics" charset="1" panose="020B0803030501040103"/>
      <p:regular r:id="rId42"/>
    </p:embeddedFont>
    <p:embeddedFont>
      <p:font typeface="Canva Sans 2" charset="1" panose="020B0503030501040103"/>
      <p:regular r:id="rId43"/>
    </p:embeddedFont>
    <p:embeddedFont>
      <p:font typeface="Canva Sans 2 Bold" charset="1" panose="020B0803030501040103"/>
      <p:regular r:id="rId44"/>
    </p:embeddedFont>
    <p:embeddedFont>
      <p:font typeface="Canva Sans 2 Italics" charset="1" panose="020B0503030501040103"/>
      <p:regular r:id="rId45"/>
    </p:embeddedFont>
    <p:embeddedFont>
      <p:font typeface="Canva Sans 2 Bold Italics" charset="1" panose="020B0803030501040103"/>
      <p:regular r:id="rId46"/>
    </p:embeddedFont>
    <p:embeddedFont>
      <p:font typeface="Canva Sans 2 Medium" charset="1" panose="020B0603030501040103"/>
      <p:regular r:id="rId47"/>
    </p:embeddedFont>
    <p:embeddedFont>
      <p:font typeface="Canva Sans 2 Medium Italics" charset="1" panose="020B0603030501040103"/>
      <p:regular r:id="rId48"/>
    </p:embeddedFont>
    <p:embeddedFont>
      <p:font typeface="Poppins" charset="1" panose="00000500000000000000"/>
      <p:regular r:id="rId49"/>
    </p:embeddedFont>
    <p:embeddedFont>
      <p:font typeface="Poppins Bold" charset="1" panose="00000800000000000000"/>
      <p:regular r:id="rId50"/>
    </p:embeddedFont>
    <p:embeddedFont>
      <p:font typeface="Poppins Italics" charset="1" panose="00000500000000000000"/>
      <p:regular r:id="rId51"/>
    </p:embeddedFont>
    <p:embeddedFont>
      <p:font typeface="Poppins Bold Italics" charset="1" panose="00000800000000000000"/>
      <p:regular r:id="rId52"/>
    </p:embeddedFont>
    <p:embeddedFont>
      <p:font typeface="Poppins Thin" charset="1" panose="00000300000000000000"/>
      <p:regular r:id="rId53"/>
    </p:embeddedFont>
    <p:embeddedFont>
      <p:font typeface="Poppins Thin Italics" charset="1" panose="00000300000000000000"/>
      <p:regular r:id="rId54"/>
    </p:embeddedFont>
    <p:embeddedFont>
      <p:font typeface="Poppins Extra-Light" charset="1" panose="00000300000000000000"/>
      <p:regular r:id="rId55"/>
    </p:embeddedFont>
    <p:embeddedFont>
      <p:font typeface="Poppins Extra-Light Italics" charset="1" panose="00000300000000000000"/>
      <p:regular r:id="rId56"/>
    </p:embeddedFont>
    <p:embeddedFont>
      <p:font typeface="Poppins Light" charset="1" panose="00000400000000000000"/>
      <p:regular r:id="rId57"/>
    </p:embeddedFont>
    <p:embeddedFont>
      <p:font typeface="Poppins Light Italics" charset="1" panose="00000400000000000000"/>
      <p:regular r:id="rId58"/>
    </p:embeddedFont>
    <p:embeddedFont>
      <p:font typeface="Poppins Medium" charset="1" panose="00000600000000000000"/>
      <p:regular r:id="rId59"/>
    </p:embeddedFont>
    <p:embeddedFont>
      <p:font typeface="Poppins Medium Italics" charset="1" panose="00000600000000000000"/>
      <p:regular r:id="rId60"/>
    </p:embeddedFont>
    <p:embeddedFont>
      <p:font typeface="Poppins Semi-Bold" charset="1" panose="00000700000000000000"/>
      <p:regular r:id="rId61"/>
    </p:embeddedFont>
    <p:embeddedFont>
      <p:font typeface="Poppins Semi-Bold Italics" charset="1" panose="00000700000000000000"/>
      <p:regular r:id="rId62"/>
    </p:embeddedFont>
    <p:embeddedFont>
      <p:font typeface="Poppins Ultra-Bold" charset="1" panose="00000900000000000000"/>
      <p:regular r:id="rId63"/>
    </p:embeddedFont>
    <p:embeddedFont>
      <p:font typeface="Poppins Ultra-Bold Italics" charset="1" panose="00000900000000000000"/>
      <p:regular r:id="rId64"/>
    </p:embeddedFont>
    <p:embeddedFont>
      <p:font typeface="Poppins Heavy" charset="1" panose="00000A00000000000000"/>
      <p:regular r:id="rId65"/>
    </p:embeddedFont>
    <p:embeddedFont>
      <p:font typeface="Poppins Heavy Italics" charset="1" panose="00000A00000000000000"/>
      <p:regular r:id="rId66"/>
    </p:embeddedFont>
    <p:embeddedFont>
      <p:font typeface="Neue Machina" charset="1" panose="00000500000000000000"/>
      <p:regular r:id="rId67"/>
    </p:embeddedFont>
    <p:embeddedFont>
      <p:font typeface="Neue Machina Light" charset="1" panose="00000400000000000000"/>
      <p:regular r:id="rId68"/>
    </p:embeddedFont>
    <p:embeddedFont>
      <p:font typeface="Neue Machina Ultra-Bold" charset="1" panose="00000900000000000000"/>
      <p:regular r:id="rId69"/>
    </p:embeddedFont>
    <p:embeddedFont>
      <p:font typeface="Alegreya" charset="1" panose="00000500000000000000"/>
      <p:regular r:id="rId70"/>
    </p:embeddedFont>
    <p:embeddedFont>
      <p:font typeface="Alegreya Bold" charset="1" panose="00000800000000000000"/>
      <p:regular r:id="rId71"/>
    </p:embeddedFont>
    <p:embeddedFont>
      <p:font typeface="Alegreya Italics" charset="1" panose="00000500000000000000"/>
      <p:regular r:id="rId72"/>
    </p:embeddedFont>
    <p:embeddedFont>
      <p:font typeface="Alegreya Bold Italics" charset="1" panose="00000800000000000000"/>
      <p:regular r:id="rId73"/>
    </p:embeddedFont>
    <p:embeddedFont>
      <p:font typeface="Alegreya Medium" charset="1" panose="00000600000000000000"/>
      <p:regular r:id="rId74"/>
    </p:embeddedFont>
    <p:embeddedFont>
      <p:font typeface="Alegreya Medium Italics" charset="1" panose="00000600000000000000"/>
      <p:regular r:id="rId75"/>
    </p:embeddedFont>
    <p:embeddedFont>
      <p:font typeface="Alegreya Ultra-Bold" charset="1" panose="00000900000000000000"/>
      <p:regular r:id="rId76"/>
    </p:embeddedFont>
    <p:embeddedFont>
      <p:font typeface="Alegreya Ultra-Bold Italics" charset="1" panose="00000900000000000000"/>
      <p:regular r:id="rId77"/>
    </p:embeddedFont>
    <p:embeddedFont>
      <p:font typeface="Alegreya Heavy" charset="1" panose="00000A00000000000000"/>
      <p:regular r:id="rId78"/>
    </p:embeddedFont>
    <p:embeddedFont>
      <p:font typeface="Alegreya Heavy Italics" charset="1" panose="00000A00000000000000"/>
      <p:regular r:id="rId79"/>
    </p:embeddedFont>
    <p:embeddedFont>
      <p:font typeface="Lato 1" charset="1" panose="020F0502020204030203"/>
      <p:regular r:id="rId80"/>
    </p:embeddedFont>
    <p:embeddedFont>
      <p:font typeface="Lato 1 Bold" charset="1" panose="020F0502020204030203"/>
      <p:regular r:id="rId81"/>
    </p:embeddedFont>
    <p:embeddedFont>
      <p:font typeface="Lato 1 Italics" charset="1" panose="020F0502020204030203"/>
      <p:regular r:id="rId82"/>
    </p:embeddedFont>
    <p:embeddedFont>
      <p:font typeface="Lato 1 Bold Italics" charset="1" panose="020F0502020204030203"/>
      <p:regular r:id="rId83"/>
    </p:embeddedFont>
    <p:embeddedFont>
      <p:font typeface="Lato 1 Thin" charset="1" panose="020F0502020204030203"/>
      <p:regular r:id="rId84"/>
    </p:embeddedFont>
    <p:embeddedFont>
      <p:font typeface="Lato 1 Thin Italics" charset="1" panose="020F0502020204030203"/>
      <p:regular r:id="rId85"/>
    </p:embeddedFont>
    <p:embeddedFont>
      <p:font typeface="Lato 1 Light" charset="1" panose="020F0502020204030203"/>
      <p:regular r:id="rId86"/>
    </p:embeddedFont>
    <p:embeddedFont>
      <p:font typeface="Lato 1 Light Italics" charset="1" panose="020F0502020204030203"/>
      <p:regular r:id="rId87"/>
    </p:embeddedFont>
    <p:embeddedFont>
      <p:font typeface="Lato 1 Heavy" charset="1" panose="020F0502020204030203"/>
      <p:regular r:id="rId88"/>
    </p:embeddedFont>
    <p:embeddedFont>
      <p:font typeface="Lato 1 Heavy Italics" charset="1" panose="020F0502020204030203"/>
      <p:regular r:id="rId89"/>
    </p:embeddedFont>
    <p:embeddedFont>
      <p:font typeface="Inter" charset="1" panose="020B0502030000000004"/>
      <p:regular r:id="rId90"/>
    </p:embeddedFont>
    <p:embeddedFont>
      <p:font typeface="Inter Bold" charset="1" panose="020B0802030000000004"/>
      <p:regular r:id="rId91"/>
    </p:embeddedFont>
    <p:embeddedFont>
      <p:font typeface="Inter Italics" charset="1" panose="020B0502030000000004"/>
      <p:regular r:id="rId92"/>
    </p:embeddedFont>
    <p:embeddedFont>
      <p:font typeface="Inter Bold Italics" charset="1" panose="020B0802030000000004"/>
      <p:regular r:id="rId93"/>
    </p:embeddedFont>
    <p:embeddedFont>
      <p:font typeface="Inter Thin" charset="1" panose="020B0A02050000000004"/>
      <p:regular r:id="rId94"/>
    </p:embeddedFont>
    <p:embeddedFont>
      <p:font typeface="Inter Thin Italics" charset="1" panose="020B0A02050000000004"/>
      <p:regular r:id="rId95"/>
    </p:embeddedFont>
    <p:embeddedFont>
      <p:font typeface="Inter Extra-Light" charset="1" panose="02000503000000020004"/>
      <p:regular r:id="rId96"/>
    </p:embeddedFont>
    <p:embeddedFont>
      <p:font typeface="Inter Light" charset="1" panose="02000503000000020004"/>
      <p:regular r:id="rId97"/>
    </p:embeddedFont>
    <p:embeddedFont>
      <p:font typeface="Inter Medium" charset="1" panose="02000503000000020004"/>
      <p:regular r:id="rId98"/>
    </p:embeddedFont>
    <p:embeddedFont>
      <p:font typeface="Inter Semi-Bold" charset="1" panose="02000503000000020004"/>
      <p:regular r:id="rId99"/>
    </p:embeddedFont>
    <p:embeddedFont>
      <p:font typeface="Inter Ultra-Bold" charset="1" panose="02000503000000020004"/>
      <p:regular r:id="rId100"/>
    </p:embeddedFont>
    <p:embeddedFont>
      <p:font typeface="Inter Heavy" charset="1" panose="02000503000000020004"/>
      <p:regular r:id="rId101"/>
    </p:embeddedFont>
    <p:embeddedFont>
      <p:font typeface="Montserrat" charset="1" panose="00000500000000000000"/>
      <p:regular r:id="rId102"/>
    </p:embeddedFont>
    <p:embeddedFont>
      <p:font typeface="Montserrat Bold" charset="1" panose="00000800000000000000"/>
      <p:regular r:id="rId103"/>
    </p:embeddedFont>
    <p:embeddedFont>
      <p:font typeface="Montserrat Italics" charset="1" panose="00000500000000000000"/>
      <p:regular r:id="rId104"/>
    </p:embeddedFont>
    <p:embeddedFont>
      <p:font typeface="Montserrat Bold Italics" charset="1" panose="00000800000000000000"/>
      <p:regular r:id="rId105"/>
    </p:embeddedFont>
    <p:embeddedFont>
      <p:font typeface="Montserrat Thin" charset="1" panose="00000300000000000000"/>
      <p:regular r:id="rId106"/>
    </p:embeddedFont>
    <p:embeddedFont>
      <p:font typeface="Montserrat Thin Italics" charset="1" panose="00000300000000000000"/>
      <p:regular r:id="rId107"/>
    </p:embeddedFont>
    <p:embeddedFont>
      <p:font typeface="Montserrat Extra-Light" charset="1" panose="00000300000000000000"/>
      <p:regular r:id="rId108"/>
    </p:embeddedFont>
    <p:embeddedFont>
      <p:font typeface="Montserrat Extra-Light Italics" charset="1" panose="00000300000000000000"/>
      <p:regular r:id="rId109"/>
    </p:embeddedFont>
    <p:embeddedFont>
      <p:font typeface="Montserrat Light" charset="1" panose="00000400000000000000"/>
      <p:regular r:id="rId110"/>
    </p:embeddedFont>
    <p:embeddedFont>
      <p:font typeface="Montserrat Light Italics" charset="1" panose="00000400000000000000"/>
      <p:regular r:id="rId111"/>
    </p:embeddedFont>
    <p:embeddedFont>
      <p:font typeface="Montserrat Medium" charset="1" panose="00000600000000000000"/>
      <p:regular r:id="rId112"/>
    </p:embeddedFont>
    <p:embeddedFont>
      <p:font typeface="Montserrat Medium Italics" charset="1" panose="00000600000000000000"/>
      <p:regular r:id="rId113"/>
    </p:embeddedFont>
    <p:embeddedFont>
      <p:font typeface="Montserrat Semi-Bold" charset="1" panose="00000700000000000000"/>
      <p:regular r:id="rId114"/>
    </p:embeddedFont>
    <p:embeddedFont>
      <p:font typeface="Montserrat Semi-Bold Italics" charset="1" panose="00000700000000000000"/>
      <p:regular r:id="rId115"/>
    </p:embeddedFont>
    <p:embeddedFont>
      <p:font typeface="Montserrat Ultra-Bold" charset="1" panose="00000900000000000000"/>
      <p:regular r:id="rId116"/>
    </p:embeddedFont>
    <p:embeddedFont>
      <p:font typeface="Montserrat Ultra-Bold Italics" charset="1" panose="00000900000000000000"/>
      <p:regular r:id="rId117"/>
    </p:embeddedFont>
    <p:embeddedFont>
      <p:font typeface="Montserrat Heavy" charset="1" panose="00000A00000000000000"/>
      <p:regular r:id="rId118"/>
    </p:embeddedFont>
    <p:embeddedFont>
      <p:font typeface="Montserrat Heavy Italics" charset="1" panose="00000A00000000000000"/>
      <p:regular r:id="rId1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00" Target="fonts/font100.fntdata" Type="http://schemas.openxmlformats.org/officeDocument/2006/relationships/font"/><Relationship Id="rId101" Target="fonts/font101.fntdata" Type="http://schemas.openxmlformats.org/officeDocument/2006/relationships/font"/><Relationship Id="rId102" Target="fonts/font102.fntdata" Type="http://schemas.openxmlformats.org/officeDocument/2006/relationships/font"/><Relationship Id="rId103" Target="fonts/font103.fntdata" Type="http://schemas.openxmlformats.org/officeDocument/2006/relationships/font"/><Relationship Id="rId104" Target="fonts/font104.fntdata" Type="http://schemas.openxmlformats.org/officeDocument/2006/relationships/font"/><Relationship Id="rId105" Target="fonts/font105.fntdata" Type="http://schemas.openxmlformats.org/officeDocument/2006/relationships/font"/><Relationship Id="rId106" Target="fonts/font106.fntdata" Type="http://schemas.openxmlformats.org/officeDocument/2006/relationships/font"/><Relationship Id="rId107" Target="fonts/font107.fntdata" Type="http://schemas.openxmlformats.org/officeDocument/2006/relationships/font"/><Relationship Id="rId108" Target="fonts/font108.fntdata" Type="http://schemas.openxmlformats.org/officeDocument/2006/relationships/font"/><Relationship Id="rId109" Target="fonts/font109.fntdata" Type="http://schemas.openxmlformats.org/officeDocument/2006/relationships/font"/><Relationship Id="rId11" Target="fonts/font11.fntdata" Type="http://schemas.openxmlformats.org/officeDocument/2006/relationships/font"/><Relationship Id="rId110" Target="fonts/font110.fntdata" Type="http://schemas.openxmlformats.org/officeDocument/2006/relationships/font"/><Relationship Id="rId111" Target="fonts/font111.fntdata" Type="http://schemas.openxmlformats.org/officeDocument/2006/relationships/font"/><Relationship Id="rId112" Target="fonts/font112.fntdata" Type="http://schemas.openxmlformats.org/officeDocument/2006/relationships/font"/><Relationship Id="rId113" Target="fonts/font113.fntdata" Type="http://schemas.openxmlformats.org/officeDocument/2006/relationships/font"/><Relationship Id="rId114" Target="fonts/font114.fntdata" Type="http://schemas.openxmlformats.org/officeDocument/2006/relationships/font"/><Relationship Id="rId115" Target="fonts/font115.fntdata" Type="http://schemas.openxmlformats.org/officeDocument/2006/relationships/font"/><Relationship Id="rId116" Target="fonts/font116.fntdata" Type="http://schemas.openxmlformats.org/officeDocument/2006/relationships/font"/><Relationship Id="rId117" Target="fonts/font117.fntdata" Type="http://schemas.openxmlformats.org/officeDocument/2006/relationships/font"/><Relationship Id="rId118" Target="fonts/font118.fntdata" Type="http://schemas.openxmlformats.org/officeDocument/2006/relationships/font"/><Relationship Id="rId119" Target="fonts/font119.fntdata" Type="http://schemas.openxmlformats.org/officeDocument/2006/relationships/font"/><Relationship Id="rId12" Target="fonts/font12.fntdata" Type="http://schemas.openxmlformats.org/officeDocument/2006/relationships/font"/><Relationship Id="rId120" Target="slides/slide1.xml" Type="http://schemas.openxmlformats.org/officeDocument/2006/relationships/slide"/><Relationship Id="rId121" Target="slides/slide2.xml" Type="http://schemas.openxmlformats.org/officeDocument/2006/relationships/slide"/><Relationship Id="rId122" Target="slides/slide3.xml" Type="http://schemas.openxmlformats.org/officeDocument/2006/relationships/slide"/><Relationship Id="rId123" Target="slides/slide4.xml" Type="http://schemas.openxmlformats.org/officeDocument/2006/relationships/slide"/><Relationship Id="rId124" Target="slides/slide5.xml" Type="http://schemas.openxmlformats.org/officeDocument/2006/relationships/slide"/><Relationship Id="rId125" Target="slides/slide6.xml" Type="http://schemas.openxmlformats.org/officeDocument/2006/relationships/slide"/><Relationship Id="rId126" Target="slides/slide7.xml" Type="http://schemas.openxmlformats.org/officeDocument/2006/relationships/slide"/><Relationship Id="rId127" Target="slides/slide8.xml" Type="http://schemas.openxmlformats.org/officeDocument/2006/relationships/slide"/><Relationship Id="rId128" Target="slides/slide9.xml" Type="http://schemas.openxmlformats.org/officeDocument/2006/relationships/slide"/><Relationship Id="rId129" Target="slides/slide10.xml" Type="http://schemas.openxmlformats.org/officeDocument/2006/relationships/slide"/><Relationship Id="rId13" Target="fonts/font13.fntdata" Type="http://schemas.openxmlformats.org/officeDocument/2006/relationships/font"/><Relationship Id="rId130" Target="slides/slide11.xml" Type="http://schemas.openxmlformats.org/officeDocument/2006/relationships/slide"/><Relationship Id="rId131" Target="slides/slide12.xml" Type="http://schemas.openxmlformats.org/officeDocument/2006/relationships/slide"/><Relationship Id="rId132" Target="slides/slide13.xml" Type="http://schemas.openxmlformats.org/officeDocument/2006/relationships/slide"/><Relationship Id="rId133" Target="slides/slide14.xml" Type="http://schemas.openxmlformats.org/officeDocument/2006/relationships/slide"/><Relationship Id="rId134" Target="slides/slide15.xml" Type="http://schemas.openxmlformats.org/officeDocument/2006/relationships/slide"/><Relationship Id="rId135" Target="slides/slide16.xml" Type="http://schemas.openxmlformats.org/officeDocument/2006/relationships/slide"/><Relationship Id="rId136" Target="slides/slide17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37" Target="fonts/font37.fntdata" Type="http://schemas.openxmlformats.org/officeDocument/2006/relationships/font"/><Relationship Id="rId38" Target="fonts/font38.fntdata" Type="http://schemas.openxmlformats.org/officeDocument/2006/relationships/font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40" Target="fonts/font40.fntdata" Type="http://schemas.openxmlformats.org/officeDocument/2006/relationships/font"/><Relationship Id="rId41" Target="fonts/font41.fntdata" Type="http://schemas.openxmlformats.org/officeDocument/2006/relationships/font"/><Relationship Id="rId42" Target="fonts/font42.fntdata" Type="http://schemas.openxmlformats.org/officeDocument/2006/relationships/font"/><Relationship Id="rId43" Target="fonts/font43.fntdata" Type="http://schemas.openxmlformats.org/officeDocument/2006/relationships/font"/><Relationship Id="rId44" Target="fonts/font44.fntdata" Type="http://schemas.openxmlformats.org/officeDocument/2006/relationships/font"/><Relationship Id="rId45" Target="fonts/font45.fntdata" Type="http://schemas.openxmlformats.org/officeDocument/2006/relationships/font"/><Relationship Id="rId46" Target="fonts/font46.fntdata" Type="http://schemas.openxmlformats.org/officeDocument/2006/relationships/font"/><Relationship Id="rId47" Target="fonts/font47.fntdata" Type="http://schemas.openxmlformats.org/officeDocument/2006/relationships/font"/><Relationship Id="rId48" Target="fonts/font48.fntdata" Type="http://schemas.openxmlformats.org/officeDocument/2006/relationships/font"/><Relationship Id="rId49" Target="fonts/font49.fntdata" Type="http://schemas.openxmlformats.org/officeDocument/2006/relationships/font"/><Relationship Id="rId5" Target="tableStyles.xml" Type="http://schemas.openxmlformats.org/officeDocument/2006/relationships/tableStyles"/><Relationship Id="rId50" Target="fonts/font50.fntdata" Type="http://schemas.openxmlformats.org/officeDocument/2006/relationships/font"/><Relationship Id="rId51" Target="fonts/font51.fntdata" Type="http://schemas.openxmlformats.org/officeDocument/2006/relationships/font"/><Relationship Id="rId52" Target="fonts/font52.fntdata" Type="http://schemas.openxmlformats.org/officeDocument/2006/relationships/font"/><Relationship Id="rId53" Target="fonts/font53.fntdata" Type="http://schemas.openxmlformats.org/officeDocument/2006/relationships/font"/><Relationship Id="rId54" Target="fonts/font54.fntdata" Type="http://schemas.openxmlformats.org/officeDocument/2006/relationships/font"/><Relationship Id="rId55" Target="fonts/font55.fntdata" Type="http://schemas.openxmlformats.org/officeDocument/2006/relationships/font"/><Relationship Id="rId56" Target="fonts/font56.fntdata" Type="http://schemas.openxmlformats.org/officeDocument/2006/relationships/font"/><Relationship Id="rId57" Target="fonts/font57.fntdata" Type="http://schemas.openxmlformats.org/officeDocument/2006/relationships/font"/><Relationship Id="rId58" Target="fonts/font58.fntdata" Type="http://schemas.openxmlformats.org/officeDocument/2006/relationships/font"/><Relationship Id="rId59" Target="fonts/font59.fntdata" Type="http://schemas.openxmlformats.org/officeDocument/2006/relationships/font"/><Relationship Id="rId6" Target="fonts/font6.fntdata" Type="http://schemas.openxmlformats.org/officeDocument/2006/relationships/font"/><Relationship Id="rId60" Target="fonts/font60.fntdata" Type="http://schemas.openxmlformats.org/officeDocument/2006/relationships/font"/><Relationship Id="rId61" Target="fonts/font61.fntdata" Type="http://schemas.openxmlformats.org/officeDocument/2006/relationships/font"/><Relationship Id="rId62" Target="fonts/font62.fntdata" Type="http://schemas.openxmlformats.org/officeDocument/2006/relationships/font"/><Relationship Id="rId63" Target="fonts/font63.fntdata" Type="http://schemas.openxmlformats.org/officeDocument/2006/relationships/font"/><Relationship Id="rId64" Target="fonts/font64.fntdata" Type="http://schemas.openxmlformats.org/officeDocument/2006/relationships/font"/><Relationship Id="rId65" Target="fonts/font65.fntdata" Type="http://schemas.openxmlformats.org/officeDocument/2006/relationships/font"/><Relationship Id="rId66" Target="fonts/font66.fntdata" Type="http://schemas.openxmlformats.org/officeDocument/2006/relationships/font"/><Relationship Id="rId67" Target="fonts/font67.fntdata" Type="http://schemas.openxmlformats.org/officeDocument/2006/relationships/font"/><Relationship Id="rId68" Target="fonts/font68.fntdata" Type="http://schemas.openxmlformats.org/officeDocument/2006/relationships/font"/><Relationship Id="rId69" Target="fonts/font69.fntdata" Type="http://schemas.openxmlformats.org/officeDocument/2006/relationships/font"/><Relationship Id="rId7" Target="fonts/font7.fntdata" Type="http://schemas.openxmlformats.org/officeDocument/2006/relationships/font"/><Relationship Id="rId70" Target="fonts/font70.fntdata" Type="http://schemas.openxmlformats.org/officeDocument/2006/relationships/font"/><Relationship Id="rId71" Target="fonts/font71.fntdata" Type="http://schemas.openxmlformats.org/officeDocument/2006/relationships/font"/><Relationship Id="rId72" Target="fonts/font72.fntdata" Type="http://schemas.openxmlformats.org/officeDocument/2006/relationships/font"/><Relationship Id="rId73" Target="fonts/font73.fntdata" Type="http://schemas.openxmlformats.org/officeDocument/2006/relationships/font"/><Relationship Id="rId74" Target="fonts/font74.fntdata" Type="http://schemas.openxmlformats.org/officeDocument/2006/relationships/font"/><Relationship Id="rId75" Target="fonts/font75.fntdata" Type="http://schemas.openxmlformats.org/officeDocument/2006/relationships/font"/><Relationship Id="rId76" Target="fonts/font76.fntdata" Type="http://schemas.openxmlformats.org/officeDocument/2006/relationships/font"/><Relationship Id="rId77" Target="fonts/font77.fntdata" Type="http://schemas.openxmlformats.org/officeDocument/2006/relationships/font"/><Relationship Id="rId78" Target="fonts/font78.fntdata" Type="http://schemas.openxmlformats.org/officeDocument/2006/relationships/font"/><Relationship Id="rId79" Target="fonts/font79.fntdata" Type="http://schemas.openxmlformats.org/officeDocument/2006/relationships/font"/><Relationship Id="rId8" Target="fonts/font8.fntdata" Type="http://schemas.openxmlformats.org/officeDocument/2006/relationships/font"/><Relationship Id="rId80" Target="fonts/font80.fntdata" Type="http://schemas.openxmlformats.org/officeDocument/2006/relationships/font"/><Relationship Id="rId81" Target="fonts/font81.fntdata" Type="http://schemas.openxmlformats.org/officeDocument/2006/relationships/font"/><Relationship Id="rId82" Target="fonts/font82.fntdata" Type="http://schemas.openxmlformats.org/officeDocument/2006/relationships/font"/><Relationship Id="rId83" Target="fonts/font83.fntdata" Type="http://schemas.openxmlformats.org/officeDocument/2006/relationships/font"/><Relationship Id="rId84" Target="fonts/font84.fntdata" Type="http://schemas.openxmlformats.org/officeDocument/2006/relationships/font"/><Relationship Id="rId85" Target="fonts/font85.fntdata" Type="http://schemas.openxmlformats.org/officeDocument/2006/relationships/font"/><Relationship Id="rId86" Target="fonts/font86.fntdata" Type="http://schemas.openxmlformats.org/officeDocument/2006/relationships/font"/><Relationship Id="rId87" Target="fonts/font87.fntdata" Type="http://schemas.openxmlformats.org/officeDocument/2006/relationships/font"/><Relationship Id="rId88" Target="fonts/font88.fntdata" Type="http://schemas.openxmlformats.org/officeDocument/2006/relationships/font"/><Relationship Id="rId89" Target="fonts/font89.fntdata" Type="http://schemas.openxmlformats.org/officeDocument/2006/relationships/font"/><Relationship Id="rId9" Target="fonts/font9.fntdata" Type="http://schemas.openxmlformats.org/officeDocument/2006/relationships/font"/><Relationship Id="rId90" Target="fonts/font90.fntdata" Type="http://schemas.openxmlformats.org/officeDocument/2006/relationships/font"/><Relationship Id="rId91" Target="fonts/font91.fntdata" Type="http://schemas.openxmlformats.org/officeDocument/2006/relationships/font"/><Relationship Id="rId92" Target="fonts/font92.fntdata" Type="http://schemas.openxmlformats.org/officeDocument/2006/relationships/font"/><Relationship Id="rId93" Target="fonts/font93.fntdata" Type="http://schemas.openxmlformats.org/officeDocument/2006/relationships/font"/><Relationship Id="rId94" Target="fonts/font94.fntdata" Type="http://schemas.openxmlformats.org/officeDocument/2006/relationships/font"/><Relationship Id="rId95" Target="fonts/font95.fntdata" Type="http://schemas.openxmlformats.org/officeDocument/2006/relationships/font"/><Relationship Id="rId96" Target="fonts/font96.fntdata" Type="http://schemas.openxmlformats.org/officeDocument/2006/relationships/font"/><Relationship Id="rId97" Target="fonts/font97.fntdata" Type="http://schemas.openxmlformats.org/officeDocument/2006/relationships/font"/><Relationship Id="rId98" Target="fonts/font98.fntdata" Type="http://schemas.openxmlformats.org/officeDocument/2006/relationships/font"/><Relationship Id="rId99" Target="fonts/font9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gif" Type="http://schemas.openxmlformats.org/officeDocument/2006/relationships/image"/><Relationship Id="rId14" Target="../media/image13.gif" Type="http://schemas.openxmlformats.org/officeDocument/2006/relationships/image"/><Relationship Id="rId15" Target="../media/image14.png" Type="http://schemas.openxmlformats.org/officeDocument/2006/relationships/image"/><Relationship Id="rId16" Target="../media/image15.png" Type="http://schemas.openxmlformats.org/officeDocument/2006/relationships/image"/><Relationship Id="rId2" Target="../media/image1.jpeg" Type="http://schemas.openxmlformats.org/officeDocument/2006/relationships/image"/><Relationship Id="rId3" Target="../media/image2.jpeg" Type="http://schemas.openxmlformats.org/officeDocument/2006/relationships/image"/><Relationship Id="rId4" Target="../media/image3.jpe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jpeg" Type="http://schemas.openxmlformats.org/officeDocument/2006/relationships/image"/><Relationship Id="rId6" Target="../media/image27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8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png" Type="http://schemas.openxmlformats.org/officeDocument/2006/relationships/image"/><Relationship Id="rId3" Target="../media/image30.svg" Type="http://schemas.openxmlformats.org/officeDocument/2006/relationships/image"/><Relationship Id="rId4" Target="../media/image31.png" Type="http://schemas.openxmlformats.org/officeDocument/2006/relationships/image"/><Relationship Id="rId5" Target="../media/image32.svg" Type="http://schemas.openxmlformats.org/officeDocument/2006/relationships/image"/><Relationship Id="rId6" Target="../media/image33.png" Type="http://schemas.openxmlformats.org/officeDocument/2006/relationships/image"/><Relationship Id="rId7" Target="../media/image34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png" Type="http://schemas.openxmlformats.org/officeDocument/2006/relationships/image"/><Relationship Id="rId3" Target="../media/image30.svg" Type="http://schemas.openxmlformats.org/officeDocument/2006/relationships/image"/><Relationship Id="rId4" Target="../media/image35.png" Type="http://schemas.openxmlformats.org/officeDocument/2006/relationships/image"/><Relationship Id="rId5" Target="../media/image36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png" Type="http://schemas.openxmlformats.org/officeDocument/2006/relationships/image"/><Relationship Id="rId3" Target="../media/image30.svg" Type="http://schemas.openxmlformats.org/officeDocument/2006/relationships/image"/><Relationship Id="rId4" Target="../media/image18.png" Type="http://schemas.openxmlformats.org/officeDocument/2006/relationships/image"/><Relationship Id="rId5" Target="../media/image37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8.png" Type="http://schemas.openxmlformats.org/officeDocument/2006/relationships/image"/><Relationship Id="rId3" Target="../media/image39.svg" Type="http://schemas.openxmlformats.org/officeDocument/2006/relationships/image"/><Relationship Id="rId4" Target="../media/image40.png" Type="http://schemas.openxmlformats.org/officeDocument/2006/relationships/image"/><Relationship Id="rId5" Target="../media/image41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png" Type="http://schemas.openxmlformats.org/officeDocument/2006/relationships/image"/><Relationship Id="rId3" Target="../media/image30.svg" Type="http://schemas.openxmlformats.org/officeDocument/2006/relationships/image"/><Relationship Id="rId4" Target="../media/image42.png" Type="http://schemas.openxmlformats.org/officeDocument/2006/relationships/image"/><Relationship Id="rId5" Target="../media/image43.svg" Type="http://schemas.openxmlformats.org/officeDocument/2006/relationships/image"/><Relationship Id="rId6" Target="../media/image44.png" Type="http://schemas.openxmlformats.org/officeDocument/2006/relationships/image"/><Relationship Id="rId7" Target="../media/image45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4.png" Type="http://schemas.openxmlformats.org/officeDocument/2006/relationships/image"/><Relationship Id="rId11" Target="../media/image55.svg" Type="http://schemas.openxmlformats.org/officeDocument/2006/relationships/image"/><Relationship Id="rId12" Target="../media/image56.png" Type="http://schemas.openxmlformats.org/officeDocument/2006/relationships/image"/><Relationship Id="rId13" Target="../media/image57.svg" Type="http://schemas.openxmlformats.org/officeDocument/2006/relationships/image"/><Relationship Id="rId14" Target="../media/image58.png" Type="http://schemas.openxmlformats.org/officeDocument/2006/relationships/image"/><Relationship Id="rId15" Target="../media/image59.svg" Type="http://schemas.openxmlformats.org/officeDocument/2006/relationships/image"/><Relationship Id="rId16" Target="../media/image60.png" Type="http://schemas.openxmlformats.org/officeDocument/2006/relationships/image"/><Relationship Id="rId17" Target="../media/image61.svg" Type="http://schemas.openxmlformats.org/officeDocument/2006/relationships/image"/><Relationship Id="rId18" Target="../media/image62.png" Type="http://schemas.openxmlformats.org/officeDocument/2006/relationships/image"/><Relationship Id="rId19" Target="../media/image63.svg" Type="http://schemas.openxmlformats.org/officeDocument/2006/relationships/image"/><Relationship Id="rId2" Target="../media/image46.png" Type="http://schemas.openxmlformats.org/officeDocument/2006/relationships/image"/><Relationship Id="rId20" Target="../media/image64.png" Type="http://schemas.openxmlformats.org/officeDocument/2006/relationships/image"/><Relationship Id="rId21" Target="../media/image65.svg" Type="http://schemas.openxmlformats.org/officeDocument/2006/relationships/image"/><Relationship Id="rId22" Target="../media/image66.png" Type="http://schemas.openxmlformats.org/officeDocument/2006/relationships/image"/><Relationship Id="rId23" Target="../media/image67.svg" Type="http://schemas.openxmlformats.org/officeDocument/2006/relationships/image"/><Relationship Id="rId24" Target="../media/image68.png" Type="http://schemas.openxmlformats.org/officeDocument/2006/relationships/image"/><Relationship Id="rId25" Target="../media/image69.svg" Type="http://schemas.openxmlformats.org/officeDocument/2006/relationships/image"/><Relationship Id="rId26" Target="../media/image70.png" Type="http://schemas.openxmlformats.org/officeDocument/2006/relationships/image"/><Relationship Id="rId27" Target="../media/image71.svg" Type="http://schemas.openxmlformats.org/officeDocument/2006/relationships/image"/><Relationship Id="rId28" Target="../media/image72.png" Type="http://schemas.openxmlformats.org/officeDocument/2006/relationships/image"/><Relationship Id="rId29" Target="../media/image73.svg" Type="http://schemas.openxmlformats.org/officeDocument/2006/relationships/image"/><Relationship Id="rId3" Target="../media/image47.svg" Type="http://schemas.openxmlformats.org/officeDocument/2006/relationships/image"/><Relationship Id="rId30" Target="../media/image74.png" Type="http://schemas.openxmlformats.org/officeDocument/2006/relationships/image"/><Relationship Id="rId31" Target="../media/image75.svg" Type="http://schemas.openxmlformats.org/officeDocument/2006/relationships/image"/><Relationship Id="rId32" Target="../media/image76.png" Type="http://schemas.openxmlformats.org/officeDocument/2006/relationships/image"/><Relationship Id="rId33" Target="../media/image77.svg" Type="http://schemas.openxmlformats.org/officeDocument/2006/relationships/image"/><Relationship Id="rId34" Target="../media/image78.png" Type="http://schemas.openxmlformats.org/officeDocument/2006/relationships/image"/><Relationship Id="rId35" Target="../media/image79.svg" Type="http://schemas.openxmlformats.org/officeDocument/2006/relationships/image"/><Relationship Id="rId36" Target="../media/image80.png" Type="http://schemas.openxmlformats.org/officeDocument/2006/relationships/image"/><Relationship Id="rId37" Target="../media/image81.svg" Type="http://schemas.openxmlformats.org/officeDocument/2006/relationships/image"/><Relationship Id="rId38" Target="../media/image82.png" Type="http://schemas.openxmlformats.org/officeDocument/2006/relationships/image"/><Relationship Id="rId39" Target="../media/image83.svg" Type="http://schemas.openxmlformats.org/officeDocument/2006/relationships/image"/><Relationship Id="rId4" Target="../media/image48.png" Type="http://schemas.openxmlformats.org/officeDocument/2006/relationships/image"/><Relationship Id="rId40" Target="../media/image84.png" Type="http://schemas.openxmlformats.org/officeDocument/2006/relationships/image"/><Relationship Id="rId41" Target="../media/image85.svg" Type="http://schemas.openxmlformats.org/officeDocument/2006/relationships/image"/><Relationship Id="rId42" Target="../media/image86.png" Type="http://schemas.openxmlformats.org/officeDocument/2006/relationships/image"/><Relationship Id="rId43" Target="../media/image87.svg" Type="http://schemas.openxmlformats.org/officeDocument/2006/relationships/image"/><Relationship Id="rId44" Target="../media/image88.png" Type="http://schemas.openxmlformats.org/officeDocument/2006/relationships/image"/><Relationship Id="rId45" Target="../media/image89.svg" Type="http://schemas.openxmlformats.org/officeDocument/2006/relationships/image"/><Relationship Id="rId46" Target="../media/image90.png" Type="http://schemas.openxmlformats.org/officeDocument/2006/relationships/image"/><Relationship Id="rId47" Target="../media/image91.svg" Type="http://schemas.openxmlformats.org/officeDocument/2006/relationships/image"/><Relationship Id="rId5" Target="../media/image49.svg" Type="http://schemas.openxmlformats.org/officeDocument/2006/relationships/image"/><Relationship Id="rId6" Target="../media/image50.png" Type="http://schemas.openxmlformats.org/officeDocument/2006/relationships/image"/><Relationship Id="rId7" Target="../media/image51.svg" Type="http://schemas.openxmlformats.org/officeDocument/2006/relationships/image"/><Relationship Id="rId8" Target="../media/image52.png" Type="http://schemas.openxmlformats.org/officeDocument/2006/relationships/image"/><Relationship Id="rId9" Target="../media/image53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2.png" Type="http://schemas.openxmlformats.org/officeDocument/2006/relationships/image"/><Relationship Id="rId3" Target="../media/image93.svg" Type="http://schemas.openxmlformats.org/officeDocument/2006/relationships/image"/><Relationship Id="rId4" Target="../media/image94.png" Type="http://schemas.openxmlformats.org/officeDocument/2006/relationships/image"/><Relationship Id="rId5" Target="../media/image95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4.png" Type="http://schemas.openxmlformats.org/officeDocument/2006/relationships/image"/><Relationship Id="rId11" Target="../media/image105.svg" Type="http://schemas.openxmlformats.org/officeDocument/2006/relationships/image"/><Relationship Id="rId12" Target="../media/image106.png" Type="http://schemas.openxmlformats.org/officeDocument/2006/relationships/image"/><Relationship Id="rId13" Target="../media/image107.svg" Type="http://schemas.openxmlformats.org/officeDocument/2006/relationships/image"/><Relationship Id="rId14" Target="../media/image108.png" Type="http://schemas.openxmlformats.org/officeDocument/2006/relationships/image"/><Relationship Id="rId15" Target="../media/image109.svg" Type="http://schemas.openxmlformats.org/officeDocument/2006/relationships/image"/><Relationship Id="rId16" Target="../media/image110.png" Type="http://schemas.openxmlformats.org/officeDocument/2006/relationships/image"/><Relationship Id="rId17" Target="../media/image111.svg" Type="http://schemas.openxmlformats.org/officeDocument/2006/relationships/image"/><Relationship Id="rId18" Target="../media/image112.png" Type="http://schemas.openxmlformats.org/officeDocument/2006/relationships/image"/><Relationship Id="rId19" Target="../media/image113.svg" Type="http://schemas.openxmlformats.org/officeDocument/2006/relationships/image"/><Relationship Id="rId2" Target="../media/image96.png" Type="http://schemas.openxmlformats.org/officeDocument/2006/relationships/image"/><Relationship Id="rId20" Target="../media/image114.png" Type="http://schemas.openxmlformats.org/officeDocument/2006/relationships/image"/><Relationship Id="rId21" Target="../media/image115.svg" Type="http://schemas.openxmlformats.org/officeDocument/2006/relationships/image"/><Relationship Id="rId22" Target="../media/image116.png" Type="http://schemas.openxmlformats.org/officeDocument/2006/relationships/image"/><Relationship Id="rId23" Target="../media/image117.svg" Type="http://schemas.openxmlformats.org/officeDocument/2006/relationships/image"/><Relationship Id="rId24" Target="../media/image118.png" Type="http://schemas.openxmlformats.org/officeDocument/2006/relationships/image"/><Relationship Id="rId25" Target="../media/image119.svg" Type="http://schemas.openxmlformats.org/officeDocument/2006/relationships/image"/><Relationship Id="rId26" Target="../media/image120.png" Type="http://schemas.openxmlformats.org/officeDocument/2006/relationships/image"/><Relationship Id="rId27" Target="../media/image121.svg" Type="http://schemas.openxmlformats.org/officeDocument/2006/relationships/image"/><Relationship Id="rId28" Target="../media/image122.png" Type="http://schemas.openxmlformats.org/officeDocument/2006/relationships/image"/><Relationship Id="rId29" Target="../media/image123.svg" Type="http://schemas.openxmlformats.org/officeDocument/2006/relationships/image"/><Relationship Id="rId3" Target="../media/image97.svg" Type="http://schemas.openxmlformats.org/officeDocument/2006/relationships/image"/><Relationship Id="rId30" Target="../media/image124.png" Type="http://schemas.openxmlformats.org/officeDocument/2006/relationships/image"/><Relationship Id="rId31" Target="../media/image125.svg" Type="http://schemas.openxmlformats.org/officeDocument/2006/relationships/image"/><Relationship Id="rId32" Target="../media/image126.png" Type="http://schemas.openxmlformats.org/officeDocument/2006/relationships/image"/><Relationship Id="rId33" Target="../media/image127.svg" Type="http://schemas.openxmlformats.org/officeDocument/2006/relationships/image"/><Relationship Id="rId34" Target="../media/image128.png" Type="http://schemas.openxmlformats.org/officeDocument/2006/relationships/image"/><Relationship Id="rId35" Target="../media/image129.svg" Type="http://schemas.openxmlformats.org/officeDocument/2006/relationships/image"/><Relationship Id="rId36" Target="../media/image130.png" Type="http://schemas.openxmlformats.org/officeDocument/2006/relationships/image"/><Relationship Id="rId37" Target="../media/image131.svg" Type="http://schemas.openxmlformats.org/officeDocument/2006/relationships/image"/><Relationship Id="rId38" Target="../media/image132.png" Type="http://schemas.openxmlformats.org/officeDocument/2006/relationships/image"/><Relationship Id="rId39" Target="../media/image133.svg" Type="http://schemas.openxmlformats.org/officeDocument/2006/relationships/image"/><Relationship Id="rId4" Target="../media/image98.png" Type="http://schemas.openxmlformats.org/officeDocument/2006/relationships/image"/><Relationship Id="rId40" Target="../media/image134.png" Type="http://schemas.openxmlformats.org/officeDocument/2006/relationships/image"/><Relationship Id="rId41" Target="../media/image135.svg" Type="http://schemas.openxmlformats.org/officeDocument/2006/relationships/image"/><Relationship Id="rId42" Target="../media/image136.png" Type="http://schemas.openxmlformats.org/officeDocument/2006/relationships/image"/><Relationship Id="rId43" Target="../media/image137.svg" Type="http://schemas.openxmlformats.org/officeDocument/2006/relationships/image"/><Relationship Id="rId44" Target="../media/image138.png" Type="http://schemas.openxmlformats.org/officeDocument/2006/relationships/image"/><Relationship Id="rId45" Target="../media/image139.svg" Type="http://schemas.openxmlformats.org/officeDocument/2006/relationships/image"/><Relationship Id="rId46" Target="../media/image140.png" Type="http://schemas.openxmlformats.org/officeDocument/2006/relationships/image"/><Relationship Id="rId47" Target="../media/image141.svg" Type="http://schemas.openxmlformats.org/officeDocument/2006/relationships/image"/><Relationship Id="rId48" Target="../media/image142.png" Type="http://schemas.openxmlformats.org/officeDocument/2006/relationships/image"/><Relationship Id="rId49" Target="../media/image143.svg" Type="http://schemas.openxmlformats.org/officeDocument/2006/relationships/image"/><Relationship Id="rId5" Target="../media/image99.svg" Type="http://schemas.openxmlformats.org/officeDocument/2006/relationships/image"/><Relationship Id="rId50" Target="../media/image144.png" Type="http://schemas.openxmlformats.org/officeDocument/2006/relationships/image"/><Relationship Id="rId51" Target="../media/image145.png" Type="http://schemas.openxmlformats.org/officeDocument/2006/relationships/image"/><Relationship Id="rId52" Target="../media/image146.svg" Type="http://schemas.openxmlformats.org/officeDocument/2006/relationships/image"/><Relationship Id="rId53" Target="../media/image147.png" Type="http://schemas.openxmlformats.org/officeDocument/2006/relationships/image"/><Relationship Id="rId54" Target="../media/image148.svg" Type="http://schemas.openxmlformats.org/officeDocument/2006/relationships/image"/><Relationship Id="rId55" Target="../media/image149.png" Type="http://schemas.openxmlformats.org/officeDocument/2006/relationships/image"/><Relationship Id="rId56" Target="../media/image150.svg" Type="http://schemas.openxmlformats.org/officeDocument/2006/relationships/image"/><Relationship Id="rId57" Target="../media/image151.png" Type="http://schemas.openxmlformats.org/officeDocument/2006/relationships/image"/><Relationship Id="rId58" Target="../media/image152.svg" Type="http://schemas.openxmlformats.org/officeDocument/2006/relationships/image"/><Relationship Id="rId59" Target="../media/image153.png" Type="http://schemas.openxmlformats.org/officeDocument/2006/relationships/image"/><Relationship Id="rId6" Target="../media/image100.png" Type="http://schemas.openxmlformats.org/officeDocument/2006/relationships/image"/><Relationship Id="rId60" Target="../media/image154.svg" Type="http://schemas.openxmlformats.org/officeDocument/2006/relationships/image"/><Relationship Id="rId61" Target="../media/image155.png" Type="http://schemas.openxmlformats.org/officeDocument/2006/relationships/image"/><Relationship Id="rId62" Target="../media/image156.svg" Type="http://schemas.openxmlformats.org/officeDocument/2006/relationships/image"/><Relationship Id="rId63" Target="../media/image157.png" Type="http://schemas.openxmlformats.org/officeDocument/2006/relationships/image"/><Relationship Id="rId64" Target="../media/image158.svg" Type="http://schemas.openxmlformats.org/officeDocument/2006/relationships/image"/><Relationship Id="rId7" Target="../media/image101.svg" Type="http://schemas.openxmlformats.org/officeDocument/2006/relationships/image"/><Relationship Id="rId8" Target="../media/image102.png" Type="http://schemas.openxmlformats.org/officeDocument/2006/relationships/image"/><Relationship Id="rId9" Target="../media/image103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9.png" Type="http://schemas.openxmlformats.org/officeDocument/2006/relationships/image"/><Relationship Id="rId3" Target="../media/image160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2.gif" Type="http://schemas.openxmlformats.org/officeDocument/2006/relationships/image"/><Relationship Id="rId12" Target="../media/image13.gif" Type="http://schemas.openxmlformats.org/officeDocument/2006/relationships/image"/><Relationship Id="rId13" Target="../media/image15.png" Type="http://schemas.openxmlformats.org/officeDocument/2006/relationships/image"/><Relationship Id="rId2" Target="../media/image1.jpeg" Type="http://schemas.openxmlformats.org/officeDocument/2006/relationships/image"/><Relationship Id="rId3" Target="../media/image161.png" Type="http://schemas.openxmlformats.org/officeDocument/2006/relationships/image"/><Relationship Id="rId4" Target="../media/image3.jpe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Relationship Id="rId7" Target="../media/image8.png" Type="http://schemas.openxmlformats.org/officeDocument/2006/relationships/image"/><Relationship Id="rId8" Target="../media/image9.svg" Type="http://schemas.openxmlformats.org/officeDocument/2006/relationships/image"/><Relationship Id="rId9" Target="../media/image10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3021801" y="3776866"/>
            <a:ext cx="4315247" cy="2939065"/>
            <a:chOff x="0" y="0"/>
            <a:chExt cx="5475623" cy="37293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475623" cy="3729384"/>
            </a:xfrm>
            <a:custGeom>
              <a:avLst/>
              <a:gdLst/>
              <a:ahLst/>
              <a:cxnLst/>
              <a:rect r="r" b="b" t="t" l="l"/>
              <a:pathLst>
                <a:path h="3729384" w="5475623">
                  <a:moveTo>
                    <a:pt x="3322462" y="3729384"/>
                  </a:moveTo>
                  <a:lnTo>
                    <a:pt x="0" y="3729384"/>
                  </a:lnTo>
                  <a:lnTo>
                    <a:pt x="2153161" y="0"/>
                  </a:lnTo>
                  <a:lnTo>
                    <a:pt x="5475623" y="0"/>
                  </a:lnTo>
                  <a:lnTo>
                    <a:pt x="3322462" y="3729384"/>
                  </a:lnTo>
                  <a:close/>
                </a:path>
              </a:pathLst>
            </a:custGeom>
            <a:solidFill>
              <a:srgbClr val="F6C606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475623" cy="3729384"/>
            </a:xfrm>
            <a:custGeom>
              <a:avLst/>
              <a:gdLst/>
              <a:ahLst/>
              <a:cxnLst/>
              <a:rect r="r" b="b" t="t" l="l"/>
              <a:pathLst>
                <a:path h="3729384" w="5475623">
                  <a:moveTo>
                    <a:pt x="3322462" y="3729384"/>
                  </a:moveTo>
                  <a:lnTo>
                    <a:pt x="0" y="3729384"/>
                  </a:lnTo>
                  <a:lnTo>
                    <a:pt x="2153161" y="0"/>
                  </a:lnTo>
                  <a:lnTo>
                    <a:pt x="5475623" y="0"/>
                  </a:lnTo>
                  <a:lnTo>
                    <a:pt x="3322462" y="3729384"/>
                  </a:lnTo>
                  <a:close/>
                </a:path>
              </a:pathLst>
            </a:custGeom>
            <a:blipFill>
              <a:blip r:embed="rId2"/>
              <a:stretch>
                <a:fillRect l="-12645" t="-14566" r="-7592" b="-199280"/>
              </a:stretch>
            </a:blipFill>
          </p:spPr>
        </p:sp>
      </p:grp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6912771" y="3776866"/>
            <a:ext cx="4315247" cy="2939065"/>
            <a:chOff x="0" y="0"/>
            <a:chExt cx="5475623" cy="372938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475623" cy="3729384"/>
            </a:xfrm>
            <a:custGeom>
              <a:avLst/>
              <a:gdLst/>
              <a:ahLst/>
              <a:cxnLst/>
              <a:rect r="r" b="b" t="t" l="l"/>
              <a:pathLst>
                <a:path h="3729384" w="5475623">
                  <a:moveTo>
                    <a:pt x="3322462" y="3729384"/>
                  </a:moveTo>
                  <a:lnTo>
                    <a:pt x="0" y="3729384"/>
                  </a:lnTo>
                  <a:lnTo>
                    <a:pt x="2153161" y="0"/>
                  </a:lnTo>
                  <a:lnTo>
                    <a:pt x="5475623" y="0"/>
                  </a:lnTo>
                  <a:lnTo>
                    <a:pt x="3322462" y="3729384"/>
                  </a:lnTo>
                  <a:close/>
                </a:path>
              </a:pathLst>
            </a:custGeom>
            <a:solidFill>
              <a:srgbClr val="F6C606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475623" cy="3729384"/>
            </a:xfrm>
            <a:custGeom>
              <a:avLst/>
              <a:gdLst/>
              <a:ahLst/>
              <a:cxnLst/>
              <a:rect r="r" b="b" t="t" l="l"/>
              <a:pathLst>
                <a:path h="3729384" w="5475623">
                  <a:moveTo>
                    <a:pt x="3322462" y="3729384"/>
                  </a:moveTo>
                  <a:lnTo>
                    <a:pt x="0" y="3729384"/>
                  </a:lnTo>
                  <a:lnTo>
                    <a:pt x="2153161" y="0"/>
                  </a:lnTo>
                  <a:lnTo>
                    <a:pt x="5475623" y="0"/>
                  </a:lnTo>
                  <a:lnTo>
                    <a:pt x="3322462" y="3729384"/>
                  </a:lnTo>
                  <a:close/>
                </a:path>
              </a:pathLst>
            </a:custGeom>
            <a:blipFill>
              <a:blip r:embed="rId3"/>
              <a:stretch>
                <a:fillRect l="0" t="-46847" r="0" b="-114593"/>
              </a:stretch>
            </a:blipFill>
          </p:spPr>
        </p:sp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10202022" y="3776866"/>
            <a:ext cx="4315247" cy="2939065"/>
            <a:chOff x="0" y="0"/>
            <a:chExt cx="5475623" cy="372938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475623" cy="3729384"/>
            </a:xfrm>
            <a:custGeom>
              <a:avLst/>
              <a:gdLst/>
              <a:ahLst/>
              <a:cxnLst/>
              <a:rect r="r" b="b" t="t" l="l"/>
              <a:pathLst>
                <a:path h="3729384" w="5475623">
                  <a:moveTo>
                    <a:pt x="3322462" y="3729384"/>
                  </a:moveTo>
                  <a:lnTo>
                    <a:pt x="0" y="3729384"/>
                  </a:lnTo>
                  <a:lnTo>
                    <a:pt x="2153161" y="0"/>
                  </a:lnTo>
                  <a:lnTo>
                    <a:pt x="5475623" y="0"/>
                  </a:lnTo>
                  <a:lnTo>
                    <a:pt x="3322462" y="3729384"/>
                  </a:lnTo>
                  <a:close/>
                </a:path>
              </a:pathLst>
            </a:custGeom>
            <a:solidFill>
              <a:srgbClr val="F6C606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475623" cy="3729384"/>
            </a:xfrm>
            <a:custGeom>
              <a:avLst/>
              <a:gdLst/>
              <a:ahLst/>
              <a:cxnLst/>
              <a:rect r="r" b="b" t="t" l="l"/>
              <a:pathLst>
                <a:path h="3729384" w="5475623">
                  <a:moveTo>
                    <a:pt x="3322462" y="3729384"/>
                  </a:moveTo>
                  <a:lnTo>
                    <a:pt x="0" y="3729384"/>
                  </a:lnTo>
                  <a:lnTo>
                    <a:pt x="2153161" y="0"/>
                  </a:lnTo>
                  <a:lnTo>
                    <a:pt x="5475623" y="0"/>
                  </a:lnTo>
                  <a:lnTo>
                    <a:pt x="3322462" y="3729384"/>
                  </a:lnTo>
                  <a:close/>
                </a:path>
              </a:pathLst>
            </a:custGeom>
            <a:blipFill>
              <a:blip r:embed="rId4"/>
              <a:stretch>
                <a:fillRect l="0" t="-18780" r="0" b="-77093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8663910" y="8590918"/>
            <a:ext cx="1225865" cy="1069846"/>
          </a:xfrm>
          <a:custGeom>
            <a:avLst/>
            <a:gdLst/>
            <a:ahLst/>
            <a:cxnLst/>
            <a:rect r="r" b="b" t="t" l="l"/>
            <a:pathLst>
              <a:path h="1069846" w="1225865">
                <a:moveTo>
                  <a:pt x="0" y="0"/>
                </a:moveTo>
                <a:lnTo>
                  <a:pt x="1225865" y="0"/>
                </a:lnTo>
                <a:lnTo>
                  <a:pt x="1225865" y="1069846"/>
                </a:lnTo>
                <a:lnTo>
                  <a:pt x="0" y="106984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2" id="12"/>
          <p:cNvSpPr/>
          <p:nvPr/>
        </p:nvSpPr>
        <p:spPr>
          <a:xfrm flipV="true">
            <a:off x="10111412" y="8647343"/>
            <a:ext cx="0" cy="1236042"/>
          </a:xfrm>
          <a:prstGeom prst="line">
            <a:avLst/>
          </a:prstGeom>
          <a:ln cap="rnd" w="762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3" id="13"/>
          <p:cNvSpPr/>
          <p:nvPr/>
        </p:nvSpPr>
        <p:spPr>
          <a:xfrm flipH="false" flipV="false" rot="0">
            <a:off x="3869282" y="426188"/>
            <a:ext cx="1220914" cy="314385"/>
          </a:xfrm>
          <a:custGeom>
            <a:avLst/>
            <a:gdLst/>
            <a:ahLst/>
            <a:cxnLst/>
            <a:rect r="r" b="b" t="t" l="l"/>
            <a:pathLst>
              <a:path h="314385" w="1220914">
                <a:moveTo>
                  <a:pt x="0" y="0"/>
                </a:moveTo>
                <a:lnTo>
                  <a:pt x="1220914" y="0"/>
                </a:lnTo>
                <a:lnTo>
                  <a:pt x="1220914" y="314385"/>
                </a:lnTo>
                <a:lnTo>
                  <a:pt x="0" y="31438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3141218" y="426188"/>
            <a:ext cx="1220914" cy="314385"/>
          </a:xfrm>
          <a:custGeom>
            <a:avLst/>
            <a:gdLst/>
            <a:ahLst/>
            <a:cxnLst/>
            <a:rect r="r" b="b" t="t" l="l"/>
            <a:pathLst>
              <a:path h="314385" w="1220914">
                <a:moveTo>
                  <a:pt x="0" y="0"/>
                </a:moveTo>
                <a:lnTo>
                  <a:pt x="1220915" y="0"/>
                </a:lnTo>
                <a:lnTo>
                  <a:pt x="1220915" y="314385"/>
                </a:lnTo>
                <a:lnTo>
                  <a:pt x="0" y="31438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3454217" y="9408331"/>
            <a:ext cx="567563" cy="555309"/>
          </a:xfrm>
          <a:custGeom>
            <a:avLst/>
            <a:gdLst/>
            <a:ahLst/>
            <a:cxnLst/>
            <a:rect r="r" b="b" t="t" l="l"/>
            <a:pathLst>
              <a:path h="555309" w="567563">
                <a:moveTo>
                  <a:pt x="0" y="0"/>
                </a:moveTo>
                <a:lnTo>
                  <a:pt x="567563" y="0"/>
                </a:lnTo>
                <a:lnTo>
                  <a:pt x="567563" y="555309"/>
                </a:lnTo>
                <a:lnTo>
                  <a:pt x="0" y="55530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-101889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4266220" y="9990598"/>
            <a:ext cx="567563" cy="555309"/>
          </a:xfrm>
          <a:custGeom>
            <a:avLst/>
            <a:gdLst/>
            <a:ahLst/>
            <a:cxnLst/>
            <a:rect r="r" b="b" t="t" l="l"/>
            <a:pathLst>
              <a:path h="555309" w="567563">
                <a:moveTo>
                  <a:pt x="0" y="0"/>
                </a:moveTo>
                <a:lnTo>
                  <a:pt x="567563" y="0"/>
                </a:lnTo>
                <a:lnTo>
                  <a:pt x="567563" y="555309"/>
                </a:lnTo>
                <a:lnTo>
                  <a:pt x="0" y="55530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-101889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2700000">
            <a:off x="13184170" y="3953275"/>
            <a:ext cx="3186785" cy="3250267"/>
          </a:xfrm>
          <a:custGeom>
            <a:avLst/>
            <a:gdLst/>
            <a:ahLst/>
            <a:cxnLst/>
            <a:rect r="r" b="b" t="t" l="l"/>
            <a:pathLst>
              <a:path h="3250267" w="3186785">
                <a:moveTo>
                  <a:pt x="0" y="0"/>
                </a:moveTo>
                <a:lnTo>
                  <a:pt x="3186785" y="0"/>
                </a:lnTo>
                <a:lnTo>
                  <a:pt x="3186785" y="3250266"/>
                </a:lnTo>
                <a:lnTo>
                  <a:pt x="0" y="325026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-87069" b="-83875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8266921">
            <a:off x="1386789" y="4179993"/>
            <a:ext cx="2841789" cy="2898398"/>
          </a:xfrm>
          <a:custGeom>
            <a:avLst/>
            <a:gdLst/>
            <a:ahLst/>
            <a:cxnLst/>
            <a:rect r="r" b="b" t="t" l="l"/>
            <a:pathLst>
              <a:path h="2898398" w="2841789">
                <a:moveTo>
                  <a:pt x="0" y="0"/>
                </a:moveTo>
                <a:lnTo>
                  <a:pt x="2841789" y="0"/>
                </a:lnTo>
                <a:lnTo>
                  <a:pt x="2841789" y="2898398"/>
                </a:lnTo>
                <a:lnTo>
                  <a:pt x="0" y="289839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-87069" b="-83875"/>
            </a:stretch>
          </a:blipFill>
        </p:spPr>
      </p:sp>
      <p:pic>
        <p:nvPicPr>
          <p:cNvPr name="Picture 19" id="19"/>
          <p:cNvPicPr>
            <a:picLocks noChangeAspect="true"/>
          </p:cNvPicPr>
          <p:nvPr/>
        </p:nvPicPr>
        <p:blipFill>
          <a:blip r:embed="rId13"/>
          <a:srcRect l="0" t="0" r="0" b="0"/>
          <a:stretch>
            <a:fillRect/>
          </a:stretch>
        </p:blipFill>
        <p:spPr>
          <a:xfrm flipH="false" flipV="false" rot="0">
            <a:off x="15201343" y="6090097"/>
            <a:ext cx="772855" cy="683976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4"/>
          <a:srcRect l="0" t="0" r="0" b="0"/>
          <a:stretch>
            <a:fillRect/>
          </a:stretch>
        </p:blipFill>
        <p:spPr>
          <a:xfrm flipH="false" flipV="false" rot="0">
            <a:off x="11815700" y="689324"/>
            <a:ext cx="479266" cy="479266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rcRect l="0" t="0" r="0" b="0"/>
          <a:stretch>
            <a:fillRect/>
          </a:stretch>
        </p:blipFill>
        <p:spPr>
          <a:xfrm flipH="false" flipV="false" rot="0">
            <a:off x="1858261" y="3029582"/>
            <a:ext cx="589380" cy="589380"/>
          </a:xfrm>
          <a:prstGeom prst="rect">
            <a:avLst/>
          </a:prstGeom>
        </p:spPr>
      </p:pic>
      <p:sp>
        <p:nvSpPr>
          <p:cNvPr name="Freeform 22" id="22"/>
          <p:cNvSpPr/>
          <p:nvPr/>
        </p:nvSpPr>
        <p:spPr>
          <a:xfrm flipH="false" flipV="false" rot="0">
            <a:off x="4472676" y="8411131"/>
            <a:ext cx="929280" cy="1299692"/>
          </a:xfrm>
          <a:custGeom>
            <a:avLst/>
            <a:gdLst/>
            <a:ahLst/>
            <a:cxnLst/>
            <a:rect r="r" b="b" t="t" l="l"/>
            <a:pathLst>
              <a:path h="1299692" w="929280">
                <a:moveTo>
                  <a:pt x="0" y="0"/>
                </a:moveTo>
                <a:lnTo>
                  <a:pt x="929280" y="0"/>
                </a:lnTo>
                <a:lnTo>
                  <a:pt x="929280" y="1299693"/>
                </a:lnTo>
                <a:lnTo>
                  <a:pt x="0" y="1299693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3259327" y="7176086"/>
            <a:ext cx="674591" cy="674591"/>
          </a:xfrm>
          <a:custGeom>
            <a:avLst/>
            <a:gdLst/>
            <a:ahLst/>
            <a:cxnLst/>
            <a:rect r="r" b="b" t="t" l="l"/>
            <a:pathLst>
              <a:path h="674591" w="674591">
                <a:moveTo>
                  <a:pt x="0" y="0"/>
                </a:moveTo>
                <a:lnTo>
                  <a:pt x="674591" y="0"/>
                </a:lnTo>
                <a:lnTo>
                  <a:pt x="674591" y="674591"/>
                </a:lnTo>
                <a:lnTo>
                  <a:pt x="0" y="674591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1063186" y="1371979"/>
            <a:ext cx="16443230" cy="663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17"/>
              </a:lnSpc>
            </a:pPr>
            <a:r>
              <a:rPr lang="en-US" sz="3869">
                <a:solidFill>
                  <a:srgbClr val="FF3600"/>
                </a:solidFill>
                <a:latin typeface="Montserrat Ultra-Bold"/>
              </a:rPr>
              <a:t>THE AFRICAN ASSOCIATION FOR THE STUDY OF RELIGIONS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2843172" y="1857212"/>
            <a:ext cx="12692846" cy="8666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75"/>
              </a:lnSpc>
            </a:pPr>
            <a:r>
              <a:rPr lang="en-US" sz="5125">
                <a:solidFill>
                  <a:srgbClr val="FFFFFF"/>
                </a:solidFill>
                <a:latin typeface="Montserrat"/>
              </a:rPr>
              <a:t>CONFERENCE 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7152300" y="148663"/>
            <a:ext cx="3411081" cy="13374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916"/>
              </a:lnSpc>
            </a:pPr>
            <a:r>
              <a:rPr lang="en-US" sz="7797">
                <a:solidFill>
                  <a:srgbClr val="FFFFFF"/>
                </a:solidFill>
                <a:latin typeface="Montserrat Ultra-Bold"/>
              </a:rPr>
              <a:t>2024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0173147" y="8505193"/>
            <a:ext cx="2109741" cy="7409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049"/>
              </a:lnSpc>
            </a:pPr>
            <a:r>
              <a:rPr lang="en-US" sz="4321">
                <a:solidFill>
                  <a:srgbClr val="FFFFFF"/>
                </a:solidFill>
                <a:latin typeface="Montserrat Classic"/>
              </a:rPr>
              <a:t>8-12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0202022" y="9238489"/>
            <a:ext cx="2410433" cy="471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Montserrat Ultra-Bold"/>
              </a:rPr>
              <a:t>APRIL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7482446" y="6735973"/>
            <a:ext cx="2222044" cy="412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FF3600"/>
                </a:solidFill>
                <a:latin typeface="Montserrat Semi-Bold"/>
              </a:rPr>
              <a:t>Dr SC Joe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2869718" y="6754968"/>
            <a:ext cx="2793003" cy="412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FF3600"/>
                </a:solidFill>
                <a:latin typeface="Montserrat Semi-Bold"/>
              </a:rPr>
              <a:t>Prof. GB Okon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9916450" y="6737075"/>
            <a:ext cx="4105330" cy="4390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27"/>
              </a:lnSpc>
            </a:pPr>
            <a:r>
              <a:rPr lang="en-US" sz="2591">
                <a:solidFill>
                  <a:srgbClr val="FF3600"/>
                </a:solidFill>
                <a:latin typeface="Montserrat Semi-Bold"/>
              </a:rPr>
              <a:t>Dr BT Chris-Biriowu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5506731" y="8577477"/>
            <a:ext cx="2410433" cy="8961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29"/>
              </a:lnSpc>
            </a:pPr>
            <a:r>
              <a:rPr lang="en-US" sz="2592">
                <a:solidFill>
                  <a:srgbClr val="FFFFFF"/>
                </a:solidFill>
                <a:latin typeface="Montserrat Ultra-Bold"/>
              </a:rPr>
              <a:t>ABUJA, NIGERIA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2508498" y="7139371"/>
            <a:ext cx="12692846" cy="671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95"/>
              </a:lnSpc>
            </a:pPr>
            <a:r>
              <a:rPr lang="en-US" sz="3925">
                <a:solidFill>
                  <a:srgbClr val="FFFFFF"/>
                </a:solidFill>
                <a:latin typeface="Montserrat Bold"/>
              </a:rPr>
              <a:t>RIVERS STATE UNIVERSITY, NIGERIA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9335976" y="-90167"/>
            <a:ext cx="8952024" cy="10726778"/>
            <a:chOff x="0" y="0"/>
            <a:chExt cx="3632200" cy="435229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5240" y="15240"/>
              <a:ext cx="3600450" cy="4320540"/>
            </a:xfrm>
            <a:custGeom>
              <a:avLst/>
              <a:gdLst/>
              <a:ahLst/>
              <a:cxnLst/>
              <a:rect r="r" b="b" t="t" l="l"/>
              <a:pathLst>
                <a:path h="4320540" w="3600450">
                  <a:moveTo>
                    <a:pt x="0" y="0"/>
                  </a:moveTo>
                  <a:lnTo>
                    <a:pt x="3600450" y="0"/>
                  </a:lnTo>
                  <a:lnTo>
                    <a:pt x="3600450" y="4320540"/>
                  </a:lnTo>
                  <a:lnTo>
                    <a:pt x="0" y="4320540"/>
                  </a:lnTo>
                  <a:close/>
                </a:path>
              </a:pathLst>
            </a:custGeom>
            <a:blipFill>
              <a:blip r:embed="rId2"/>
              <a:stretch>
                <a:fillRect l="-62466" t="0" r="-50866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632200" cy="4352290"/>
            </a:xfrm>
            <a:custGeom>
              <a:avLst/>
              <a:gdLst/>
              <a:ahLst/>
              <a:cxnLst/>
              <a:rect r="r" b="b" t="t" l="l"/>
              <a:pathLst>
                <a:path h="4352290" w="3632200">
                  <a:moveTo>
                    <a:pt x="3632200" y="4352290"/>
                  </a:moveTo>
                  <a:lnTo>
                    <a:pt x="0" y="4352290"/>
                  </a:lnTo>
                  <a:lnTo>
                    <a:pt x="0" y="0"/>
                  </a:lnTo>
                  <a:lnTo>
                    <a:pt x="3632200" y="0"/>
                  </a:lnTo>
                  <a:lnTo>
                    <a:pt x="3632200" y="4352290"/>
                  </a:lnTo>
                  <a:close/>
                  <a:moveTo>
                    <a:pt x="31750" y="4320540"/>
                  </a:moveTo>
                  <a:lnTo>
                    <a:pt x="3600450" y="4320540"/>
                  </a:lnTo>
                  <a:lnTo>
                    <a:pt x="3600450" y="31750"/>
                  </a:lnTo>
                  <a:lnTo>
                    <a:pt x="31750" y="31750"/>
                  </a:lnTo>
                  <a:lnTo>
                    <a:pt x="31750" y="4320540"/>
                  </a:lnTo>
                  <a:close/>
                </a:path>
              </a:pathLst>
            </a:custGeom>
            <a:solidFill>
              <a:srgbClr val="646464"/>
            </a:solidFill>
          </p:spPr>
        </p:sp>
      </p:grpSp>
      <p:sp>
        <p:nvSpPr>
          <p:cNvPr name="TextBox 5" id="5"/>
          <p:cNvSpPr txBox="true"/>
          <p:nvPr/>
        </p:nvSpPr>
        <p:spPr>
          <a:xfrm rot="0">
            <a:off x="475713" y="2090511"/>
            <a:ext cx="7373501" cy="3552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849"/>
              </a:lnSpc>
            </a:pPr>
            <a:r>
              <a:rPr lang="en-US" sz="4041" spc="323">
                <a:solidFill>
                  <a:srgbClr val="FF914D"/>
                </a:solidFill>
                <a:latin typeface="Arvo Bold"/>
              </a:rPr>
              <a:t>FUNDRAISING RHETORIC IN NIGERIAN </a:t>
            </a:r>
          </a:p>
          <a:p>
            <a:pPr>
              <a:lnSpc>
                <a:spcPts val="4849"/>
              </a:lnSpc>
            </a:pPr>
            <a:r>
              <a:rPr lang="en-US" sz="4041" spc="323">
                <a:solidFill>
                  <a:srgbClr val="FF914D"/>
                </a:solidFill>
                <a:latin typeface="Arvo Bold"/>
              </a:rPr>
              <a:t>CHURCHES AND MEMBERS’ WILLINGNESS TO GIVE:</a:t>
            </a:r>
          </a:p>
          <a:p>
            <a:pPr>
              <a:lnSpc>
                <a:spcPts val="3738"/>
              </a:lnSpc>
            </a:pPr>
            <a:r>
              <a:rPr lang="en-US" sz="3115" spc="249">
                <a:solidFill>
                  <a:srgbClr val="FF914D"/>
                </a:solidFill>
                <a:latin typeface="Arvo Bold"/>
              </a:rPr>
              <a:t> 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75713" y="5359546"/>
            <a:ext cx="8115300" cy="1899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040"/>
              </a:lnSpc>
            </a:pPr>
            <a:r>
              <a:rPr lang="en-US" sz="3600">
                <a:solidFill>
                  <a:srgbClr val="FFFFFF"/>
                </a:solidFill>
                <a:latin typeface="Roboto"/>
              </a:rPr>
              <a:t>A Comparative Analysis of Orthodox, Indigenous and Pentecostal Fellowships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552557" y="9182100"/>
            <a:ext cx="8115300" cy="622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040"/>
              </a:lnSpc>
            </a:pPr>
            <a:r>
              <a:rPr lang="en-US" sz="3600">
                <a:solidFill>
                  <a:srgbClr val="FFFFFF"/>
                </a:solidFill>
                <a:latin typeface="Roboto"/>
              </a:rPr>
              <a:t>Bilau, 2024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62678" y="1414722"/>
            <a:ext cx="8273470" cy="4361761"/>
            <a:chOff x="0" y="0"/>
            <a:chExt cx="12044798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046069" cy="6350000"/>
            </a:xfrm>
            <a:custGeom>
              <a:avLst/>
              <a:gdLst/>
              <a:ahLst/>
              <a:cxnLst/>
              <a:rect r="r" b="b" t="t" l="l"/>
              <a:pathLst>
                <a:path h="6350000" w="12046069">
                  <a:moveTo>
                    <a:pt x="11353426" y="0"/>
                  </a:moveTo>
                  <a:lnTo>
                    <a:pt x="691371" y="0"/>
                  </a:lnTo>
                  <a:cubicBezTo>
                    <a:pt x="308347" y="0"/>
                    <a:pt x="0" y="162560"/>
                    <a:pt x="0" y="364490"/>
                  </a:cubicBezTo>
                  <a:lnTo>
                    <a:pt x="0" y="5986780"/>
                  </a:lnTo>
                  <a:cubicBezTo>
                    <a:pt x="0" y="6187440"/>
                    <a:pt x="308347" y="6350000"/>
                    <a:pt x="691371" y="6350000"/>
                  </a:cubicBezTo>
                  <a:lnTo>
                    <a:pt x="11355836" y="6350000"/>
                  </a:lnTo>
                  <a:cubicBezTo>
                    <a:pt x="11736452" y="6350000"/>
                    <a:pt x="12046069" y="6187440"/>
                    <a:pt x="12046069" y="5985510"/>
                  </a:cubicBezTo>
                  <a:lnTo>
                    <a:pt x="12046069" y="364490"/>
                  </a:lnTo>
                  <a:cubicBezTo>
                    <a:pt x="12044798" y="162560"/>
                    <a:pt x="11736452" y="0"/>
                    <a:pt x="11353426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6910" r="0" b="-691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0171192" y="1414722"/>
            <a:ext cx="7665604" cy="7913641"/>
            <a:chOff x="0" y="0"/>
            <a:chExt cx="11889508" cy="1227421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1890778" cy="12274217"/>
            </a:xfrm>
            <a:custGeom>
              <a:avLst/>
              <a:gdLst/>
              <a:ahLst/>
              <a:cxnLst/>
              <a:rect r="r" b="b" t="t" l="l"/>
              <a:pathLst>
                <a:path h="12274217" w="11890778">
                  <a:moveTo>
                    <a:pt x="11207049" y="0"/>
                  </a:moveTo>
                  <a:lnTo>
                    <a:pt x="682458" y="0"/>
                  </a:lnTo>
                  <a:cubicBezTo>
                    <a:pt x="304371" y="0"/>
                    <a:pt x="0" y="314220"/>
                    <a:pt x="0" y="704540"/>
                  </a:cubicBezTo>
                  <a:lnTo>
                    <a:pt x="0" y="11572133"/>
                  </a:lnTo>
                  <a:cubicBezTo>
                    <a:pt x="0" y="11959998"/>
                    <a:pt x="304371" y="12274217"/>
                    <a:pt x="682458" y="12274217"/>
                  </a:cubicBezTo>
                  <a:lnTo>
                    <a:pt x="11209428" y="12274217"/>
                  </a:lnTo>
                  <a:cubicBezTo>
                    <a:pt x="11585136" y="12274217"/>
                    <a:pt x="11890778" y="11959998"/>
                    <a:pt x="11890778" y="11569677"/>
                  </a:cubicBezTo>
                  <a:lnTo>
                    <a:pt x="11890778" y="704540"/>
                  </a:lnTo>
                  <a:cubicBezTo>
                    <a:pt x="11889508" y="314220"/>
                    <a:pt x="11585136" y="0"/>
                    <a:pt x="11207049" y="0"/>
                  </a:cubicBezTo>
                  <a:close/>
                </a:path>
              </a:pathLst>
            </a:custGeom>
            <a:blipFill>
              <a:blip r:embed="rId3"/>
              <a:stretch>
                <a:fillRect l="0" t="-1702" r="-60165" b="-1702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4196358" y="161787"/>
            <a:ext cx="9895284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FF914D"/>
                </a:solidFill>
                <a:latin typeface="Bernoru"/>
              </a:rPr>
              <a:t>The Church and the Nigerian State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0" y="6158245"/>
            <a:ext cx="9884494" cy="3347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690881" indent="-345440" lvl="1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FFFFFF"/>
                </a:solidFill>
                <a:latin typeface="League Spartan"/>
              </a:rPr>
              <a:t>4th most religious country globally</a:t>
            </a:r>
          </a:p>
          <a:p>
            <a:pPr marL="690881" indent="-345440" lvl="1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FFFFFF"/>
                </a:solidFill>
                <a:latin typeface="League Spartan"/>
              </a:rPr>
              <a:t>Largest Christian population in Africa</a:t>
            </a:r>
          </a:p>
          <a:p>
            <a:pPr marL="690881" indent="-345440" lvl="1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FFFFFF"/>
                </a:solidFill>
                <a:latin typeface="League Spartan"/>
              </a:rPr>
              <a:t>Orthodox, Indigenous, Pentecostal</a:t>
            </a:r>
          </a:p>
          <a:p>
            <a:pPr marL="690881" indent="-345440" lvl="1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FFFFFF"/>
                </a:solidFill>
                <a:latin typeface="League Spartan"/>
              </a:rPr>
              <a:t>Most extensive church membership</a:t>
            </a:r>
          </a:p>
          <a:p>
            <a:pPr marL="690881" indent="-345440" lvl="1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FFFFFF"/>
                </a:solidFill>
                <a:latin typeface="League Spartan"/>
              </a:rPr>
              <a:t>Africa’s most expansive church auditoriums</a:t>
            </a:r>
          </a:p>
          <a:p>
            <a:pPr marL="690881" indent="-345440" lvl="1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FFFFFF"/>
                </a:solidFill>
                <a:latin typeface="League Spartan"/>
              </a:rPr>
              <a:t>133M multidimensionally poor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517328" y="8720455"/>
            <a:ext cx="4319469" cy="537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League Spartan Bold"/>
              </a:rPr>
              <a:t>Tonyaleogena, 2016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721832" y="8933398"/>
            <a:ext cx="14466911" cy="573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08"/>
              </a:lnSpc>
            </a:pPr>
            <a:r>
              <a:rPr lang="en-US" sz="3292">
                <a:solidFill>
                  <a:srgbClr val="FFFFFF"/>
                </a:solidFill>
                <a:latin typeface="Neue Machina Light"/>
              </a:rPr>
              <a:t>The Chartered Institute of Fundraising (Breeze, 2017, p. 12)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3742201" y="1856813"/>
            <a:ext cx="10803597" cy="6549681"/>
          </a:xfrm>
          <a:custGeom>
            <a:avLst/>
            <a:gdLst/>
            <a:ahLst/>
            <a:cxnLst/>
            <a:rect r="r" b="b" t="t" l="l"/>
            <a:pathLst>
              <a:path h="6549681" w="10803597">
                <a:moveTo>
                  <a:pt x="0" y="0"/>
                </a:moveTo>
                <a:lnTo>
                  <a:pt x="10803598" y="0"/>
                </a:lnTo>
                <a:lnTo>
                  <a:pt x="10803598" y="6549680"/>
                </a:lnTo>
                <a:lnTo>
                  <a:pt x="0" y="65496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723163" y="3056618"/>
            <a:ext cx="9241559" cy="4315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21"/>
              </a:lnSpc>
            </a:pPr>
            <a:r>
              <a:rPr lang="en-US" sz="4872">
                <a:solidFill>
                  <a:srgbClr val="FFFFFF"/>
                </a:solidFill>
                <a:latin typeface="Libra Serif Modern Italics"/>
              </a:rPr>
              <a:t>“the act of raising resources (not only money) by asking for it, to fund the work an organisation carries out, including front-line activity and overheads” .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465229" y="461644"/>
            <a:ext cx="7357542" cy="1292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39"/>
              </a:lnSpc>
            </a:pPr>
            <a:r>
              <a:rPr lang="en-US" sz="7599">
                <a:solidFill>
                  <a:srgbClr val="FF914D"/>
                </a:solidFill>
                <a:latin typeface="Cinzel Bold"/>
              </a:rPr>
              <a:t>FUNDRAISING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574538" y="1114146"/>
            <a:ext cx="7627631" cy="8831994"/>
          </a:xfrm>
          <a:custGeom>
            <a:avLst/>
            <a:gdLst/>
            <a:ahLst/>
            <a:cxnLst/>
            <a:rect r="r" b="b" t="t" l="l"/>
            <a:pathLst>
              <a:path h="8831994" w="7627631">
                <a:moveTo>
                  <a:pt x="0" y="0"/>
                </a:moveTo>
                <a:lnTo>
                  <a:pt x="7627631" y="0"/>
                </a:lnTo>
                <a:lnTo>
                  <a:pt x="7627631" y="8831994"/>
                </a:lnTo>
                <a:lnTo>
                  <a:pt x="0" y="88319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901143" y="1162504"/>
            <a:ext cx="5443253" cy="11275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33"/>
              </a:lnSpc>
            </a:pPr>
            <a:r>
              <a:rPr lang="en-US" sz="6595">
                <a:solidFill>
                  <a:srgbClr val="FFFFFF"/>
                </a:solidFill>
                <a:latin typeface="Cinzel Bold"/>
              </a:rPr>
              <a:t>tithes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188158" y="2666070"/>
            <a:ext cx="4869221" cy="9531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9"/>
              </a:lnSpc>
            </a:pPr>
            <a:r>
              <a:rPr lang="en-US" sz="5599">
                <a:solidFill>
                  <a:srgbClr val="FFFFFF"/>
                </a:solidFill>
                <a:latin typeface="Cinzel Bold"/>
              </a:rPr>
              <a:t>OFFERINGS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047475" y="4304268"/>
            <a:ext cx="5692861" cy="8198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0"/>
              </a:lnSpc>
            </a:pPr>
            <a:r>
              <a:rPr lang="en-US" sz="4793">
                <a:solidFill>
                  <a:srgbClr val="FFFFFF"/>
                </a:solidFill>
                <a:latin typeface="Cinzel Bold"/>
              </a:rPr>
              <a:t>THANKSGIVING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683449" y="5789485"/>
            <a:ext cx="6420913" cy="9125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69"/>
              </a:lnSpc>
            </a:pPr>
            <a:r>
              <a:rPr lang="en-US" sz="5406">
                <a:solidFill>
                  <a:srgbClr val="FFFFFF"/>
                </a:solidFill>
                <a:latin typeface="Cinzel Bold"/>
              </a:rPr>
              <a:t>SEEDS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344488" y="7006796"/>
            <a:ext cx="7570471" cy="15197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31"/>
              </a:lnSpc>
            </a:pPr>
            <a:r>
              <a:rPr lang="en-US" sz="4379">
                <a:solidFill>
                  <a:srgbClr val="FFFFFF"/>
                </a:solidFill>
                <a:latin typeface="Cinzel Bold"/>
              </a:rPr>
              <a:t>PROJECTS/</a:t>
            </a:r>
          </a:p>
          <a:p>
            <a:pPr algn="ctr">
              <a:lnSpc>
                <a:spcPts val="6131"/>
              </a:lnSpc>
            </a:pPr>
            <a:r>
              <a:rPr lang="en-US" sz="4379">
                <a:solidFill>
                  <a:srgbClr val="FFFFFF"/>
                </a:solidFill>
                <a:latin typeface="Cinzel Bold"/>
              </a:rPr>
              <a:t>PROGRAMMES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340558" y="8821865"/>
            <a:ext cx="4869221" cy="8801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39"/>
              </a:lnSpc>
            </a:pPr>
            <a:r>
              <a:rPr lang="en-US" sz="5099">
                <a:solidFill>
                  <a:srgbClr val="FFFFFF"/>
                </a:solidFill>
                <a:latin typeface="Cinzel Bold"/>
              </a:rPr>
              <a:t>CHARITY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829563" y="1388776"/>
            <a:ext cx="725222" cy="8210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799">
                <a:solidFill>
                  <a:srgbClr val="004AAD"/>
                </a:solidFill>
                <a:latin typeface="League Spartan"/>
              </a:rPr>
              <a:t>1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829563" y="2886107"/>
            <a:ext cx="725222" cy="8210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799">
                <a:solidFill>
                  <a:srgbClr val="004AAD"/>
                </a:solidFill>
                <a:latin typeface="League Spartan"/>
              </a:rPr>
              <a:t>2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900460" y="4442167"/>
            <a:ext cx="725222" cy="8210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799">
                <a:solidFill>
                  <a:srgbClr val="004AAD"/>
                </a:solidFill>
                <a:latin typeface="League Spartan"/>
              </a:rPr>
              <a:t>3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829563" y="5934897"/>
            <a:ext cx="725222" cy="8210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799">
                <a:solidFill>
                  <a:srgbClr val="004AAD"/>
                </a:solidFill>
                <a:latin typeface="League Spartan"/>
              </a:rPr>
              <a:t>4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829563" y="7427627"/>
            <a:ext cx="725222" cy="8210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799">
                <a:solidFill>
                  <a:srgbClr val="004AAD"/>
                </a:solidFill>
                <a:latin typeface="League Spartan"/>
              </a:rPr>
              <a:t>5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900460" y="8880920"/>
            <a:ext cx="725222" cy="8210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799">
                <a:solidFill>
                  <a:srgbClr val="004AAD"/>
                </a:solidFill>
                <a:latin typeface="League Spartan"/>
              </a:rPr>
              <a:t>6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754441" y="285470"/>
            <a:ext cx="9267825" cy="495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FFFFFF"/>
                </a:solidFill>
                <a:latin typeface="Libre Baskerville Italics"/>
              </a:rPr>
              <a:t>Popular Fundraising Practices in Nigerian Churches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16933370" y="1052675"/>
            <a:ext cx="325930" cy="0"/>
          </a:xfrm>
          <a:prstGeom prst="line">
            <a:avLst/>
          </a:prstGeom>
          <a:ln cap="flat" w="2857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0">
            <a:off x="16933370" y="1182027"/>
            <a:ext cx="325930" cy="0"/>
          </a:xfrm>
          <a:prstGeom prst="line">
            <a:avLst/>
          </a:prstGeom>
          <a:ln cap="flat" w="2857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 rot="0">
            <a:off x="16933370" y="1311379"/>
            <a:ext cx="325930" cy="0"/>
          </a:xfrm>
          <a:prstGeom prst="line">
            <a:avLst/>
          </a:prstGeom>
          <a:ln cap="flat" w="2857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6290659" y="1027722"/>
            <a:ext cx="312232" cy="312232"/>
          </a:xfrm>
          <a:custGeom>
            <a:avLst/>
            <a:gdLst/>
            <a:ahLst/>
            <a:cxnLst/>
            <a:rect r="r" b="b" t="t" l="l"/>
            <a:pathLst>
              <a:path h="312232" w="312232">
                <a:moveTo>
                  <a:pt x="0" y="0"/>
                </a:moveTo>
                <a:lnTo>
                  <a:pt x="312232" y="0"/>
                </a:lnTo>
                <a:lnTo>
                  <a:pt x="312232" y="312232"/>
                </a:lnTo>
                <a:lnTo>
                  <a:pt x="0" y="3122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124240" y="-386643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</a:blip>
            <a:stretch>
              <a:fillRect l="0" t="-6695" r="0" b="-6695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0" y="0"/>
            <a:ext cx="18531179" cy="9059744"/>
            <a:chOff x="0" y="0"/>
            <a:chExt cx="24708239" cy="12079658"/>
          </a:xfrm>
        </p:grpSpPr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5"/>
            <a:srcRect l="0" t="7072" r="0" b="7072"/>
            <a:stretch>
              <a:fillRect/>
            </a:stretch>
          </p:blipFill>
          <p:spPr>
            <a:xfrm flipH="false" flipV="false">
              <a:off x="0" y="0"/>
              <a:ext cx="24708239" cy="12079658"/>
            </a:xfrm>
            <a:prstGeom prst="rect">
              <a:avLst/>
            </a:prstGeom>
          </p:spPr>
        </p:pic>
      </p:grpSp>
      <p:sp>
        <p:nvSpPr>
          <p:cNvPr name="AutoShape 9" id="9"/>
          <p:cNvSpPr/>
          <p:nvPr/>
        </p:nvSpPr>
        <p:spPr>
          <a:xfrm rot="0">
            <a:off x="8605054" y="1151547"/>
            <a:ext cx="1077892" cy="0"/>
          </a:xfrm>
          <a:prstGeom prst="line">
            <a:avLst/>
          </a:prstGeom>
          <a:ln cap="rnd" w="28575">
            <a:solidFill>
              <a:srgbClr val="000000"/>
            </a:solidFill>
            <a:prstDash val="solid"/>
            <a:headEnd type="none" len="sm" w="sm"/>
            <a:tailEnd type="triangle" len="med" w="lg"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11616" y="100225"/>
            <a:ext cx="4129998" cy="2593691"/>
          </a:xfrm>
          <a:custGeom>
            <a:avLst/>
            <a:gdLst/>
            <a:ahLst/>
            <a:cxnLst/>
            <a:rect r="r" b="b" t="t" l="l"/>
            <a:pathLst>
              <a:path h="2593691" w="4129998">
                <a:moveTo>
                  <a:pt x="0" y="0"/>
                </a:moveTo>
                <a:lnTo>
                  <a:pt x="4129998" y="0"/>
                </a:lnTo>
                <a:lnTo>
                  <a:pt x="4129998" y="2593691"/>
                </a:lnTo>
                <a:lnTo>
                  <a:pt x="0" y="259369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803" t="-21342" r="-803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230105" y="9142792"/>
            <a:ext cx="14905682" cy="9678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80"/>
              </a:lnSpc>
            </a:pPr>
            <a:r>
              <a:rPr lang="en-US" sz="2772">
                <a:solidFill>
                  <a:srgbClr val="FFFFFF"/>
                </a:solidFill>
                <a:latin typeface="Roboto Bold"/>
              </a:rPr>
              <a:t>The Glory Dome - 100k-seater auditorium</a:t>
            </a:r>
          </a:p>
          <a:p>
            <a:pPr algn="ctr">
              <a:lnSpc>
                <a:spcPts val="3880"/>
              </a:lnSpc>
            </a:pPr>
            <a:r>
              <a:rPr lang="en-US" sz="2772">
                <a:solidFill>
                  <a:srgbClr val="FFFFFF"/>
                </a:solidFill>
                <a:latin typeface="Roboto Bold"/>
              </a:rPr>
              <a:t>Dunamis International Gospel Centre, Abuja, Nigeria (Paul-Enenche, 2023)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16933370" y="1052675"/>
            <a:ext cx="325930" cy="0"/>
          </a:xfrm>
          <a:prstGeom prst="line">
            <a:avLst/>
          </a:prstGeom>
          <a:ln cap="flat" w="2857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0">
            <a:off x="16933370" y="1182027"/>
            <a:ext cx="325930" cy="0"/>
          </a:xfrm>
          <a:prstGeom prst="line">
            <a:avLst/>
          </a:prstGeom>
          <a:ln cap="flat" w="2857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 rot="0">
            <a:off x="16933370" y="1311379"/>
            <a:ext cx="325930" cy="0"/>
          </a:xfrm>
          <a:prstGeom prst="line">
            <a:avLst/>
          </a:prstGeom>
          <a:ln cap="flat" w="2857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6290659" y="1027722"/>
            <a:ext cx="312232" cy="312232"/>
          </a:xfrm>
          <a:custGeom>
            <a:avLst/>
            <a:gdLst/>
            <a:ahLst/>
            <a:cxnLst/>
            <a:rect r="r" b="b" t="t" l="l"/>
            <a:pathLst>
              <a:path h="312232" w="312232">
                <a:moveTo>
                  <a:pt x="0" y="0"/>
                </a:moveTo>
                <a:lnTo>
                  <a:pt x="312232" y="0"/>
                </a:lnTo>
                <a:lnTo>
                  <a:pt x="312232" y="312232"/>
                </a:lnTo>
                <a:lnTo>
                  <a:pt x="0" y="3122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124240" y="-386643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</a:blip>
            <a:stretch>
              <a:fillRect l="0" t="-6695" r="0" b="-6695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0" y="0"/>
            <a:ext cx="18531179" cy="9059744"/>
            <a:chOff x="0" y="0"/>
            <a:chExt cx="24708239" cy="12079658"/>
          </a:xfrm>
        </p:grpSpPr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5"/>
            <a:srcRect l="3934" t="0" r="3934" b="0"/>
            <a:stretch>
              <a:fillRect/>
            </a:stretch>
          </p:blipFill>
          <p:spPr>
            <a:xfrm flipH="false" flipV="false">
              <a:off x="0" y="0"/>
              <a:ext cx="24708239" cy="12079658"/>
            </a:xfrm>
            <a:prstGeom prst="rect">
              <a:avLst/>
            </a:prstGeom>
          </p:spPr>
        </p:pic>
      </p:grpSp>
      <p:sp>
        <p:nvSpPr>
          <p:cNvPr name="AutoShape 9" id="9"/>
          <p:cNvSpPr/>
          <p:nvPr/>
        </p:nvSpPr>
        <p:spPr>
          <a:xfrm rot="0">
            <a:off x="8605054" y="1151547"/>
            <a:ext cx="1077892" cy="0"/>
          </a:xfrm>
          <a:prstGeom prst="line">
            <a:avLst/>
          </a:prstGeom>
          <a:ln cap="rnd" w="28575">
            <a:solidFill>
              <a:srgbClr val="000000"/>
            </a:solidFill>
            <a:prstDash val="solid"/>
            <a:headEnd type="none" len="sm" w="sm"/>
            <a:tailEnd type="triangle" len="med" w="lg"/>
          </a:ln>
        </p:spPr>
      </p:sp>
      <p:sp>
        <p:nvSpPr>
          <p:cNvPr name="TextBox 10" id="10"/>
          <p:cNvSpPr txBox="true"/>
          <p:nvPr/>
        </p:nvSpPr>
        <p:spPr>
          <a:xfrm rot="0">
            <a:off x="2230105" y="9142792"/>
            <a:ext cx="14905682" cy="9678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80"/>
              </a:lnSpc>
            </a:pPr>
            <a:r>
              <a:rPr lang="en-US" sz="2772">
                <a:solidFill>
                  <a:srgbClr val="FFFFFF"/>
                </a:solidFill>
                <a:latin typeface="Roboto Bold"/>
              </a:rPr>
              <a:t>The Five Fingers of God - 120k-seater auditorium</a:t>
            </a:r>
          </a:p>
          <a:p>
            <a:pPr algn="ctr">
              <a:lnSpc>
                <a:spcPts val="3880"/>
              </a:lnSpc>
            </a:pPr>
            <a:r>
              <a:rPr lang="en-US" sz="2772">
                <a:solidFill>
                  <a:srgbClr val="FFFFFF"/>
                </a:solidFill>
                <a:latin typeface="Roboto Bold"/>
              </a:rPr>
              <a:t>Salvation Ministries, Port Harcourt, Rivers State, Nigeria (ibiyeomie, 2020)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592764" y="8516663"/>
            <a:ext cx="19665504" cy="3108808"/>
            <a:chOff x="0" y="0"/>
            <a:chExt cx="5179392" cy="81878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179392" cy="818781"/>
            </a:xfrm>
            <a:custGeom>
              <a:avLst/>
              <a:gdLst/>
              <a:ahLst/>
              <a:cxnLst/>
              <a:rect r="r" b="b" t="t" l="l"/>
              <a:pathLst>
                <a:path h="818781" w="5179392">
                  <a:moveTo>
                    <a:pt x="0" y="0"/>
                  </a:moveTo>
                  <a:lnTo>
                    <a:pt x="5179392" y="0"/>
                  </a:lnTo>
                  <a:lnTo>
                    <a:pt x="5179392" y="818781"/>
                  </a:lnTo>
                  <a:lnTo>
                    <a:pt x="0" y="818781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5179392" cy="8664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true" flipV="true" rot="-10800000">
            <a:off x="-127394" y="2124356"/>
            <a:ext cx="6989146" cy="11017126"/>
          </a:xfrm>
          <a:custGeom>
            <a:avLst/>
            <a:gdLst/>
            <a:ahLst/>
            <a:cxnLst/>
            <a:rect r="r" b="b" t="t" l="l"/>
            <a:pathLst>
              <a:path h="11017126" w="6989146">
                <a:moveTo>
                  <a:pt x="6989147" y="11017125"/>
                </a:moveTo>
                <a:lnTo>
                  <a:pt x="0" y="11017125"/>
                </a:lnTo>
                <a:lnTo>
                  <a:pt x="0" y="0"/>
                </a:lnTo>
                <a:lnTo>
                  <a:pt x="6989147" y="0"/>
                </a:lnTo>
                <a:lnTo>
                  <a:pt x="6989147" y="11017125"/>
                </a:lnTo>
                <a:close/>
              </a:path>
            </a:pathLst>
          </a:custGeom>
          <a:blipFill>
            <a:blip r:embed="rId2">
              <a:alphaModFix amt="7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61881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4648650">
            <a:off x="11970985" y="-2053884"/>
            <a:ext cx="4632681" cy="5258396"/>
          </a:xfrm>
          <a:custGeom>
            <a:avLst/>
            <a:gdLst/>
            <a:ahLst/>
            <a:cxnLst/>
            <a:rect r="r" b="b" t="t" l="l"/>
            <a:pathLst>
              <a:path h="5258396" w="4632681">
                <a:moveTo>
                  <a:pt x="0" y="0"/>
                </a:moveTo>
                <a:lnTo>
                  <a:pt x="4632680" y="0"/>
                </a:lnTo>
                <a:lnTo>
                  <a:pt x="4632680" y="5258397"/>
                </a:lnTo>
                <a:lnTo>
                  <a:pt x="0" y="52583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8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-43679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676387" y="2834048"/>
            <a:ext cx="6196271" cy="4962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475538" indent="-237769" lvl="1">
              <a:lnSpc>
                <a:spcPts val="3920"/>
              </a:lnSpc>
              <a:buFont typeface="Arial"/>
              <a:buChar char="•"/>
            </a:pPr>
            <a:r>
              <a:rPr lang="en-US" sz="2202">
                <a:solidFill>
                  <a:srgbClr val="FFFFFF"/>
                </a:solidFill>
                <a:latin typeface="Kollektif"/>
              </a:rPr>
              <a:t>Persuasive communication strategies (Aristotle’s Ethos, Pathos, &amp; Logos)</a:t>
            </a:r>
          </a:p>
          <a:p>
            <a:pPr algn="just" marL="475538" indent="-237769" lvl="1">
              <a:lnSpc>
                <a:spcPts val="3920"/>
              </a:lnSpc>
              <a:buFont typeface="Arial"/>
              <a:buChar char="•"/>
            </a:pPr>
            <a:r>
              <a:rPr lang="en-US" sz="2202">
                <a:solidFill>
                  <a:srgbClr val="FFFFFF"/>
                </a:solidFill>
                <a:latin typeface="Kollektif"/>
              </a:rPr>
              <a:t>Examples of PS in religious discourse</a:t>
            </a:r>
          </a:p>
          <a:p>
            <a:pPr algn="just" marL="475538" indent="-237769" lvl="1">
              <a:lnSpc>
                <a:spcPts val="3920"/>
              </a:lnSpc>
              <a:buAutoNum type="arabicPeriod" startAt="1"/>
            </a:pPr>
            <a:r>
              <a:rPr lang="en-US" sz="2202">
                <a:solidFill>
                  <a:srgbClr val="FFFFFF"/>
                </a:solidFill>
                <a:latin typeface="Kollektif"/>
              </a:rPr>
              <a:t>Emotional appeals</a:t>
            </a:r>
          </a:p>
          <a:p>
            <a:pPr algn="just" marL="475538" indent="-237769" lvl="1">
              <a:lnSpc>
                <a:spcPts val="3920"/>
              </a:lnSpc>
              <a:buAutoNum type="arabicPeriod" startAt="1"/>
            </a:pPr>
            <a:r>
              <a:rPr lang="en-US" sz="2202">
                <a:solidFill>
                  <a:srgbClr val="FFFFFF"/>
                </a:solidFill>
                <a:latin typeface="Kollektif"/>
              </a:rPr>
              <a:t>Logical reasoning</a:t>
            </a:r>
          </a:p>
          <a:p>
            <a:pPr algn="just" marL="475538" indent="-237769" lvl="1">
              <a:lnSpc>
                <a:spcPts val="3920"/>
              </a:lnSpc>
              <a:buAutoNum type="arabicPeriod" startAt="1"/>
            </a:pPr>
            <a:r>
              <a:rPr lang="en-US" sz="2202">
                <a:solidFill>
                  <a:srgbClr val="FFFFFF"/>
                </a:solidFill>
                <a:latin typeface="Kollektif"/>
              </a:rPr>
              <a:t>Use of authority &amp; expertise</a:t>
            </a:r>
          </a:p>
          <a:p>
            <a:pPr algn="just" marL="475538" indent="-237769" lvl="1">
              <a:lnSpc>
                <a:spcPts val="3920"/>
              </a:lnSpc>
              <a:buAutoNum type="arabicPeriod" startAt="1"/>
            </a:pPr>
            <a:r>
              <a:rPr lang="en-US" sz="2202">
                <a:solidFill>
                  <a:srgbClr val="FFFFFF"/>
                </a:solidFill>
                <a:latin typeface="Kollektif"/>
              </a:rPr>
              <a:t>Establishment of common ground between the speaker and the audience</a:t>
            </a:r>
          </a:p>
          <a:p>
            <a:pPr algn="just" marL="475538" indent="-237769" lvl="1">
              <a:lnSpc>
                <a:spcPts val="3920"/>
              </a:lnSpc>
              <a:buAutoNum type="arabicPeriod" startAt="1"/>
            </a:pPr>
            <a:r>
              <a:rPr lang="en-US" sz="2202">
                <a:solidFill>
                  <a:srgbClr val="FFFFFF"/>
                </a:solidFill>
                <a:latin typeface="Kollektif"/>
              </a:rPr>
              <a:t>Storytelling &amp; analogies</a:t>
            </a:r>
          </a:p>
          <a:p>
            <a:pPr algn="just">
              <a:lnSpc>
                <a:spcPts val="3920"/>
              </a:lnSpc>
            </a:pP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9421477" y="2177323"/>
            <a:ext cx="654259" cy="828175"/>
          </a:xfrm>
          <a:custGeom>
            <a:avLst/>
            <a:gdLst/>
            <a:ahLst/>
            <a:cxnLst/>
            <a:rect r="r" b="b" t="t" l="l"/>
            <a:pathLst>
              <a:path h="828175" w="654259">
                <a:moveTo>
                  <a:pt x="0" y="0"/>
                </a:moveTo>
                <a:lnTo>
                  <a:pt x="654259" y="0"/>
                </a:lnTo>
                <a:lnTo>
                  <a:pt x="654259" y="828175"/>
                </a:lnTo>
                <a:lnTo>
                  <a:pt x="0" y="8281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300211" y="2318424"/>
            <a:ext cx="7320514" cy="4888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031"/>
              </a:lnSpc>
            </a:pPr>
            <a:r>
              <a:rPr lang="en-US" sz="2879">
                <a:solidFill>
                  <a:srgbClr val="FFFFFF"/>
                </a:solidFill>
                <a:latin typeface="League Spartan Bold"/>
              </a:rPr>
              <a:t>Persuasive communication strategies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88103" y="616237"/>
            <a:ext cx="9485505" cy="956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154"/>
              </a:lnSpc>
            </a:pPr>
            <a:r>
              <a:rPr lang="en-US" sz="7300">
                <a:solidFill>
                  <a:srgbClr val="FF914D"/>
                </a:solidFill>
                <a:latin typeface="League Spartan Bold"/>
              </a:rPr>
              <a:t>Literary Review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000704" y="2234610"/>
            <a:ext cx="654259" cy="828175"/>
          </a:xfrm>
          <a:custGeom>
            <a:avLst/>
            <a:gdLst/>
            <a:ahLst/>
            <a:cxnLst/>
            <a:rect r="r" b="b" t="t" l="l"/>
            <a:pathLst>
              <a:path h="828175" w="654259">
                <a:moveTo>
                  <a:pt x="0" y="0"/>
                </a:moveTo>
                <a:lnTo>
                  <a:pt x="654259" y="0"/>
                </a:lnTo>
                <a:lnTo>
                  <a:pt x="654259" y="828175"/>
                </a:lnTo>
                <a:lnTo>
                  <a:pt x="0" y="8281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883563" y="2445581"/>
            <a:ext cx="6394914" cy="4889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026"/>
              </a:lnSpc>
            </a:pPr>
            <a:r>
              <a:rPr lang="en-US" sz="2876">
                <a:solidFill>
                  <a:srgbClr val="FFFFFF"/>
                </a:solidFill>
                <a:latin typeface="League Spartan Bold"/>
              </a:rPr>
              <a:t>Language, Persuasion &amp; Religion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27834" y="3187546"/>
            <a:ext cx="6545419" cy="31553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06676" indent="-303338" lvl="1">
              <a:lnSpc>
                <a:spcPts val="5001"/>
              </a:lnSpc>
              <a:buFont typeface="Arial"/>
              <a:buChar char="•"/>
            </a:pPr>
            <a:r>
              <a:rPr lang="en-US" sz="2809">
                <a:solidFill>
                  <a:srgbClr val="FFFFFF"/>
                </a:solidFill>
                <a:latin typeface="Kollektif"/>
              </a:rPr>
              <a:t>The primary medium for conveying religious beliefs, values &amp; narratives</a:t>
            </a:r>
          </a:p>
          <a:p>
            <a:pPr algn="just" marL="606676" indent="-303338" lvl="1">
              <a:lnSpc>
                <a:spcPts val="5001"/>
              </a:lnSpc>
              <a:buFont typeface="Arial"/>
              <a:buChar char="•"/>
            </a:pPr>
            <a:r>
              <a:rPr lang="en-US" sz="2809">
                <a:solidFill>
                  <a:srgbClr val="FFFFFF"/>
                </a:solidFill>
                <a:latin typeface="Kollektif"/>
              </a:rPr>
              <a:t>Religious language carries persuasive power employed to shape behaviour</a:t>
            </a:r>
          </a:p>
          <a:p>
            <a:pPr algn="just">
              <a:lnSpc>
                <a:spcPts val="5001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3349079" y="9068117"/>
            <a:ext cx="11589841" cy="332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FFFFFF"/>
                </a:solidFill>
                <a:latin typeface="Bernoru"/>
              </a:rPr>
              <a:t>(Gibbs &amp; Cameron, 2008; Lakoff &amp; Johnson, 2005; Perelman &amp; Olbrechts-Tyteca, 1969)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-10800000">
            <a:off x="-547024" y="1967998"/>
            <a:ext cx="6989146" cy="11017126"/>
          </a:xfrm>
          <a:custGeom>
            <a:avLst/>
            <a:gdLst/>
            <a:ahLst/>
            <a:cxnLst/>
            <a:rect r="r" b="b" t="t" l="l"/>
            <a:pathLst>
              <a:path h="11017126" w="6989146">
                <a:moveTo>
                  <a:pt x="6989147" y="11017126"/>
                </a:moveTo>
                <a:lnTo>
                  <a:pt x="0" y="11017126"/>
                </a:lnTo>
                <a:lnTo>
                  <a:pt x="0" y="0"/>
                </a:lnTo>
                <a:lnTo>
                  <a:pt x="6989147" y="0"/>
                </a:lnTo>
                <a:lnTo>
                  <a:pt x="6989147" y="11017126"/>
                </a:lnTo>
                <a:close/>
              </a:path>
            </a:pathLst>
          </a:custGeom>
          <a:blipFill>
            <a:blip r:embed="rId2">
              <a:alphaModFix amt="7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61881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-5400000">
            <a:off x="9965237" y="-281469"/>
            <a:ext cx="6396305" cy="9119754"/>
            <a:chOff x="0" y="0"/>
            <a:chExt cx="1684623" cy="240191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684624" cy="2401911"/>
            </a:xfrm>
            <a:custGeom>
              <a:avLst/>
              <a:gdLst/>
              <a:ahLst/>
              <a:cxnLst/>
              <a:rect r="r" b="b" t="t" l="l"/>
              <a:pathLst>
                <a:path h="2401911" w="1684624">
                  <a:moveTo>
                    <a:pt x="8473" y="0"/>
                  </a:moveTo>
                  <a:lnTo>
                    <a:pt x="1676151" y="0"/>
                  </a:lnTo>
                  <a:cubicBezTo>
                    <a:pt x="1680830" y="0"/>
                    <a:pt x="1684624" y="3793"/>
                    <a:pt x="1684624" y="8473"/>
                  </a:cubicBezTo>
                  <a:lnTo>
                    <a:pt x="1684624" y="2393438"/>
                  </a:lnTo>
                  <a:cubicBezTo>
                    <a:pt x="1684624" y="2398117"/>
                    <a:pt x="1680830" y="2401911"/>
                    <a:pt x="1676151" y="2401911"/>
                  </a:cubicBezTo>
                  <a:lnTo>
                    <a:pt x="8473" y="2401911"/>
                  </a:lnTo>
                  <a:cubicBezTo>
                    <a:pt x="3793" y="2401911"/>
                    <a:pt x="0" y="2398117"/>
                    <a:pt x="0" y="2393438"/>
                  </a:cubicBezTo>
                  <a:lnTo>
                    <a:pt x="0" y="8473"/>
                  </a:lnTo>
                  <a:cubicBezTo>
                    <a:pt x="0" y="3793"/>
                    <a:pt x="3793" y="0"/>
                    <a:pt x="8473" y="0"/>
                  </a:cubicBezTo>
                  <a:close/>
                </a:path>
              </a:pathLst>
            </a:custGeom>
            <a:solidFill>
              <a:srgbClr val="F3F6FA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684623" cy="24495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782930" y="3168861"/>
            <a:ext cx="5420762" cy="5420762"/>
          </a:xfrm>
          <a:custGeom>
            <a:avLst/>
            <a:gdLst/>
            <a:ahLst/>
            <a:cxnLst/>
            <a:rect r="r" b="b" t="t" l="l"/>
            <a:pathLst>
              <a:path h="5420762" w="5420762">
                <a:moveTo>
                  <a:pt x="0" y="0"/>
                </a:moveTo>
                <a:lnTo>
                  <a:pt x="5420762" y="0"/>
                </a:lnTo>
                <a:lnTo>
                  <a:pt x="5420762" y="5420762"/>
                </a:lnTo>
                <a:lnTo>
                  <a:pt x="0" y="54207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1161369"/>
            <a:ext cx="6584480" cy="14099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36"/>
              </a:lnSpc>
            </a:pPr>
            <a:r>
              <a:rPr lang="en-US" sz="8240">
                <a:solidFill>
                  <a:srgbClr val="F3F6FA"/>
                </a:solidFill>
                <a:latin typeface="League Spartan Bold"/>
              </a:rPr>
              <a:t>AIM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101750" y="1837220"/>
            <a:ext cx="8123279" cy="4147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568"/>
              </a:lnSpc>
            </a:pPr>
            <a:r>
              <a:rPr lang="en-US" sz="3689">
                <a:solidFill>
                  <a:srgbClr val="0B1320"/>
                </a:solidFill>
                <a:latin typeface="Kollektif Bold"/>
              </a:rPr>
              <a:t>to identify persuasive communication techniques employed in Nigerian churches and their influence on congregants’ willingness to support</a:t>
            </a:r>
            <a:r>
              <a:rPr lang="en-US" sz="3689">
                <a:solidFill>
                  <a:srgbClr val="0B1320"/>
                </a:solidFill>
                <a:latin typeface="Kollektif Bold"/>
              </a:rPr>
              <a:t> ecclesiastical projects. 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13186689" y="-2827385"/>
            <a:ext cx="6989146" cy="11017126"/>
          </a:xfrm>
          <a:custGeom>
            <a:avLst/>
            <a:gdLst/>
            <a:ahLst/>
            <a:cxnLst/>
            <a:rect r="r" b="b" t="t" l="l"/>
            <a:pathLst>
              <a:path h="11017126" w="6989146">
                <a:moveTo>
                  <a:pt x="0" y="0"/>
                </a:moveTo>
                <a:lnTo>
                  <a:pt x="6989146" y="0"/>
                </a:lnTo>
                <a:lnTo>
                  <a:pt x="6989146" y="11017126"/>
                </a:lnTo>
                <a:lnTo>
                  <a:pt x="0" y="110171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61881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690956" y="772008"/>
            <a:ext cx="6535341" cy="10890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33"/>
              </a:lnSpc>
            </a:pPr>
            <a:r>
              <a:rPr lang="en-US" sz="8299">
                <a:solidFill>
                  <a:srgbClr val="FF914D"/>
                </a:solidFill>
                <a:latin typeface="League Spartan Bold"/>
              </a:rPr>
              <a:t>Objectives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564287" y="3002264"/>
            <a:ext cx="5481192" cy="3658376"/>
          </a:xfrm>
          <a:custGeom>
            <a:avLst/>
            <a:gdLst/>
            <a:ahLst/>
            <a:cxnLst/>
            <a:rect r="r" b="b" t="t" l="l"/>
            <a:pathLst>
              <a:path h="3658376" w="5481192">
                <a:moveTo>
                  <a:pt x="0" y="0"/>
                </a:moveTo>
                <a:lnTo>
                  <a:pt x="5481192" y="0"/>
                </a:lnTo>
                <a:lnTo>
                  <a:pt x="5481192" y="3658376"/>
                </a:lnTo>
                <a:lnTo>
                  <a:pt x="0" y="36583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5" t="0" r="-75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485701" y="3013931"/>
            <a:ext cx="5481192" cy="3654128"/>
          </a:xfrm>
          <a:custGeom>
            <a:avLst/>
            <a:gdLst/>
            <a:ahLst/>
            <a:cxnLst/>
            <a:rect r="r" b="b" t="t" l="l"/>
            <a:pathLst>
              <a:path h="3654128" w="5481192">
                <a:moveTo>
                  <a:pt x="0" y="0"/>
                </a:moveTo>
                <a:lnTo>
                  <a:pt x="5481192" y="0"/>
                </a:lnTo>
                <a:lnTo>
                  <a:pt x="5481192" y="3654128"/>
                </a:lnTo>
                <a:lnTo>
                  <a:pt x="0" y="365412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9523" t="0" r="-9523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5400000">
            <a:off x="12636063" y="3953568"/>
            <a:ext cx="969644" cy="4071796"/>
            <a:chOff x="0" y="0"/>
            <a:chExt cx="282923" cy="118807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82923" cy="1188070"/>
            </a:xfrm>
            <a:custGeom>
              <a:avLst/>
              <a:gdLst/>
              <a:ahLst/>
              <a:cxnLst/>
              <a:rect r="r" b="b" t="t" l="l"/>
              <a:pathLst>
                <a:path h="1188070" w="282923">
                  <a:moveTo>
                    <a:pt x="0" y="0"/>
                  </a:moveTo>
                  <a:lnTo>
                    <a:pt x="282923" y="0"/>
                  </a:lnTo>
                  <a:lnTo>
                    <a:pt x="282923" y="1188070"/>
                  </a:lnTo>
                  <a:lnTo>
                    <a:pt x="0" y="1188070"/>
                  </a:lnTo>
                  <a:close/>
                </a:path>
              </a:pathLst>
            </a:custGeom>
            <a:solidFill>
              <a:srgbClr val="B4551A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282923" cy="12356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9" id="9"/>
          <p:cNvSpPr/>
          <p:nvPr/>
        </p:nvSpPr>
        <p:spPr>
          <a:xfrm rot="0">
            <a:off x="9485701" y="2991100"/>
            <a:ext cx="5481192" cy="0"/>
          </a:xfrm>
          <a:prstGeom prst="line">
            <a:avLst/>
          </a:prstGeom>
          <a:ln cap="flat" w="38100">
            <a:solidFill>
              <a:srgbClr val="F3F6FA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0" id="10"/>
          <p:cNvSpPr/>
          <p:nvPr/>
        </p:nvSpPr>
        <p:spPr>
          <a:xfrm rot="0">
            <a:off x="9485701" y="6628032"/>
            <a:ext cx="5481192" cy="0"/>
          </a:xfrm>
          <a:prstGeom prst="line">
            <a:avLst/>
          </a:prstGeom>
          <a:ln cap="flat" w="38100">
            <a:solidFill>
              <a:srgbClr val="F3F6FA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1" id="11"/>
          <p:cNvSpPr/>
          <p:nvPr/>
        </p:nvSpPr>
        <p:spPr>
          <a:xfrm rot="0">
            <a:off x="1564287" y="2992045"/>
            <a:ext cx="5481192" cy="0"/>
          </a:xfrm>
          <a:prstGeom prst="line">
            <a:avLst/>
          </a:prstGeom>
          <a:ln cap="flat" w="38100">
            <a:solidFill>
              <a:srgbClr val="F3F6FA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 rot="0">
            <a:off x="1564287" y="6628978"/>
            <a:ext cx="5481192" cy="0"/>
          </a:xfrm>
          <a:prstGeom prst="line">
            <a:avLst/>
          </a:prstGeom>
          <a:ln cap="flat" w="38100">
            <a:solidFill>
              <a:srgbClr val="F3F6FA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3" id="13"/>
          <p:cNvSpPr txBox="true"/>
          <p:nvPr/>
        </p:nvSpPr>
        <p:spPr>
          <a:xfrm rot="0">
            <a:off x="1564287" y="6963298"/>
            <a:ext cx="6818829" cy="17265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41"/>
              </a:lnSpc>
            </a:pPr>
            <a:r>
              <a:rPr lang="en-US" sz="2551">
                <a:solidFill>
                  <a:srgbClr val="F3F6FA"/>
                </a:solidFill>
                <a:latin typeface="Kollektif"/>
              </a:rPr>
              <a:t>Identify the dominant persuasive communication techniques deployed in sermons addressing financial contributions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289457" y="6963298"/>
            <a:ext cx="7434256" cy="17265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41"/>
              </a:lnSpc>
            </a:pPr>
            <a:r>
              <a:rPr lang="en-US" sz="2551">
                <a:solidFill>
                  <a:srgbClr val="F3F6FA"/>
                </a:solidFill>
                <a:latin typeface="Kollektif"/>
              </a:rPr>
              <a:t>Unpack the influence of fundraising persuasive communication techniques on members  of Nigerian Orthodox, Indigenous, and Pentecostal churches</a:t>
            </a:r>
          </a:p>
        </p:txBody>
      </p:sp>
      <p:grpSp>
        <p:nvGrpSpPr>
          <p:cNvPr name="Group 15" id="15"/>
          <p:cNvGrpSpPr/>
          <p:nvPr/>
        </p:nvGrpSpPr>
        <p:grpSpPr>
          <a:xfrm rot="5400000">
            <a:off x="2532951" y="4030709"/>
            <a:ext cx="969644" cy="4071796"/>
            <a:chOff x="0" y="0"/>
            <a:chExt cx="282923" cy="118807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82923" cy="1188070"/>
            </a:xfrm>
            <a:custGeom>
              <a:avLst/>
              <a:gdLst/>
              <a:ahLst/>
              <a:cxnLst/>
              <a:rect r="r" b="b" t="t" l="l"/>
              <a:pathLst>
                <a:path h="1188070" w="282923">
                  <a:moveTo>
                    <a:pt x="0" y="0"/>
                  </a:moveTo>
                  <a:lnTo>
                    <a:pt x="282923" y="0"/>
                  </a:lnTo>
                  <a:lnTo>
                    <a:pt x="282923" y="1188070"/>
                  </a:lnTo>
                  <a:lnTo>
                    <a:pt x="0" y="1188070"/>
                  </a:lnTo>
                  <a:close/>
                </a:path>
              </a:pathLst>
            </a:custGeom>
            <a:solidFill>
              <a:srgbClr val="B4551A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47625"/>
              <a:ext cx="282923" cy="12356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1660983" y="5690671"/>
            <a:ext cx="3392688" cy="6756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526"/>
              </a:lnSpc>
            </a:pPr>
            <a:r>
              <a:rPr lang="en-US" sz="3947">
                <a:solidFill>
                  <a:srgbClr val="F3F6FA"/>
                </a:solidFill>
                <a:latin typeface="League Spartan Bold"/>
              </a:rPr>
              <a:t>Objectives 1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1462434" y="5613530"/>
            <a:ext cx="3392688" cy="6756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526"/>
              </a:lnSpc>
            </a:pPr>
            <a:r>
              <a:rPr lang="en-US" sz="3947">
                <a:solidFill>
                  <a:srgbClr val="F3F6FA"/>
                </a:solidFill>
                <a:latin typeface="League Spartan Bold"/>
              </a:rPr>
              <a:t>Objectives 2</a:t>
            </a:r>
          </a:p>
        </p:txBody>
      </p:sp>
      <p:grpSp>
        <p:nvGrpSpPr>
          <p:cNvPr name="Group 20" id="20"/>
          <p:cNvGrpSpPr/>
          <p:nvPr/>
        </p:nvGrpSpPr>
        <p:grpSpPr>
          <a:xfrm rot="-6118598">
            <a:off x="2011723" y="-5612517"/>
            <a:ext cx="1636659" cy="11599048"/>
            <a:chOff x="0" y="0"/>
            <a:chExt cx="431054" cy="3054893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431054" cy="3054893"/>
            </a:xfrm>
            <a:custGeom>
              <a:avLst/>
              <a:gdLst/>
              <a:ahLst/>
              <a:cxnLst/>
              <a:rect r="r" b="b" t="t" l="l"/>
              <a:pathLst>
                <a:path h="3054893" w="431054">
                  <a:moveTo>
                    <a:pt x="0" y="0"/>
                  </a:moveTo>
                  <a:lnTo>
                    <a:pt x="431054" y="0"/>
                  </a:lnTo>
                  <a:lnTo>
                    <a:pt x="431054" y="3054893"/>
                  </a:lnTo>
                  <a:lnTo>
                    <a:pt x="0" y="3054893"/>
                  </a:lnTo>
                  <a:close/>
                </a:path>
              </a:pathLst>
            </a:custGeom>
            <a:solidFill>
              <a:srgbClr val="00BF63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47625"/>
              <a:ext cx="431054" cy="31025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-6118598">
            <a:off x="15195856" y="4283574"/>
            <a:ext cx="1769778" cy="11599048"/>
            <a:chOff x="0" y="0"/>
            <a:chExt cx="466114" cy="3054893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466114" cy="3054893"/>
            </a:xfrm>
            <a:custGeom>
              <a:avLst/>
              <a:gdLst/>
              <a:ahLst/>
              <a:cxnLst/>
              <a:rect r="r" b="b" t="t" l="l"/>
              <a:pathLst>
                <a:path h="3054893" w="466114">
                  <a:moveTo>
                    <a:pt x="0" y="0"/>
                  </a:moveTo>
                  <a:lnTo>
                    <a:pt x="466114" y="0"/>
                  </a:lnTo>
                  <a:lnTo>
                    <a:pt x="466114" y="3054893"/>
                  </a:lnTo>
                  <a:lnTo>
                    <a:pt x="0" y="3054893"/>
                  </a:lnTo>
                  <a:close/>
                </a:path>
              </a:pathLst>
            </a:custGeom>
            <a:solidFill>
              <a:srgbClr val="FF914D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47625"/>
              <a:ext cx="466114" cy="31025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705211" y="1709270"/>
            <a:ext cx="15554089" cy="1308376"/>
            <a:chOff x="0" y="0"/>
            <a:chExt cx="3049338" cy="25650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049338" cy="256504"/>
            </a:xfrm>
            <a:custGeom>
              <a:avLst/>
              <a:gdLst/>
              <a:ahLst/>
              <a:cxnLst/>
              <a:rect r="r" b="b" t="t" l="l"/>
              <a:pathLst>
                <a:path h="256504" w="3049338">
                  <a:moveTo>
                    <a:pt x="0" y="0"/>
                  </a:moveTo>
                  <a:lnTo>
                    <a:pt x="3049338" y="0"/>
                  </a:lnTo>
                  <a:lnTo>
                    <a:pt x="3049338" y="256504"/>
                  </a:lnTo>
                  <a:lnTo>
                    <a:pt x="0" y="256504"/>
                  </a:lnTo>
                  <a:close/>
                </a:path>
              </a:pathLst>
            </a:custGeom>
            <a:solidFill>
              <a:srgbClr val="D6801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049338" cy="29460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437897" y="1096144"/>
            <a:ext cx="2534627" cy="2534627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12571" y="12571"/>
              <a:ext cx="787658" cy="787658"/>
            </a:xfrm>
            <a:custGeom>
              <a:avLst/>
              <a:gdLst/>
              <a:ahLst/>
              <a:cxnLst/>
              <a:rect r="r" b="b" t="t" l="l"/>
              <a:pathLst>
                <a:path h="787658" w="787658">
                  <a:moveTo>
                    <a:pt x="421907" y="15507"/>
                  </a:moveTo>
                  <a:lnTo>
                    <a:pt x="772151" y="365751"/>
                  </a:lnTo>
                  <a:cubicBezTo>
                    <a:pt x="787658" y="381258"/>
                    <a:pt x="787658" y="406400"/>
                    <a:pt x="772151" y="421907"/>
                  </a:cubicBezTo>
                  <a:lnTo>
                    <a:pt x="421907" y="772151"/>
                  </a:lnTo>
                  <a:cubicBezTo>
                    <a:pt x="406400" y="787658"/>
                    <a:pt x="381258" y="787658"/>
                    <a:pt x="365751" y="772151"/>
                  </a:cubicBezTo>
                  <a:lnTo>
                    <a:pt x="15507" y="421907"/>
                  </a:lnTo>
                  <a:cubicBezTo>
                    <a:pt x="0" y="406400"/>
                    <a:pt x="0" y="381258"/>
                    <a:pt x="15507" y="365751"/>
                  </a:cubicBezTo>
                  <a:lnTo>
                    <a:pt x="365751" y="15507"/>
                  </a:lnTo>
                  <a:cubicBezTo>
                    <a:pt x="381258" y="0"/>
                    <a:pt x="406400" y="0"/>
                    <a:pt x="421907" y="15507"/>
                  </a:cubicBezTo>
                  <a:close/>
                </a:path>
              </a:pathLst>
            </a:custGeom>
            <a:solidFill>
              <a:srgbClr val="F5AF19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139700" y="101600"/>
              <a:ext cx="533400" cy="571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705211" y="5824805"/>
            <a:ext cx="15554089" cy="1308376"/>
            <a:chOff x="0" y="0"/>
            <a:chExt cx="3049338" cy="2565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049338" cy="256504"/>
            </a:xfrm>
            <a:custGeom>
              <a:avLst/>
              <a:gdLst/>
              <a:ahLst/>
              <a:cxnLst/>
              <a:rect r="r" b="b" t="t" l="l"/>
              <a:pathLst>
                <a:path h="256504" w="3049338">
                  <a:moveTo>
                    <a:pt x="0" y="0"/>
                  </a:moveTo>
                  <a:lnTo>
                    <a:pt x="3049338" y="0"/>
                  </a:lnTo>
                  <a:lnTo>
                    <a:pt x="3049338" y="256504"/>
                  </a:lnTo>
                  <a:lnTo>
                    <a:pt x="0" y="256504"/>
                  </a:lnTo>
                  <a:close/>
                </a:path>
              </a:pathLst>
            </a:custGeom>
            <a:solidFill>
              <a:srgbClr val="D6801C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3049338" cy="29460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437897" y="5211679"/>
            <a:ext cx="2534627" cy="2534627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12571" y="12571"/>
              <a:ext cx="787658" cy="787658"/>
            </a:xfrm>
            <a:custGeom>
              <a:avLst/>
              <a:gdLst/>
              <a:ahLst/>
              <a:cxnLst/>
              <a:rect r="r" b="b" t="t" l="l"/>
              <a:pathLst>
                <a:path h="787658" w="787658">
                  <a:moveTo>
                    <a:pt x="421907" y="15507"/>
                  </a:moveTo>
                  <a:lnTo>
                    <a:pt x="772151" y="365751"/>
                  </a:lnTo>
                  <a:cubicBezTo>
                    <a:pt x="787658" y="381258"/>
                    <a:pt x="787658" y="406400"/>
                    <a:pt x="772151" y="421907"/>
                  </a:cubicBezTo>
                  <a:lnTo>
                    <a:pt x="421907" y="772151"/>
                  </a:lnTo>
                  <a:cubicBezTo>
                    <a:pt x="406400" y="787658"/>
                    <a:pt x="381258" y="787658"/>
                    <a:pt x="365751" y="772151"/>
                  </a:cubicBezTo>
                  <a:lnTo>
                    <a:pt x="15507" y="421907"/>
                  </a:lnTo>
                  <a:cubicBezTo>
                    <a:pt x="0" y="406400"/>
                    <a:pt x="0" y="381258"/>
                    <a:pt x="15507" y="365751"/>
                  </a:cubicBezTo>
                  <a:lnTo>
                    <a:pt x="365751" y="15507"/>
                  </a:lnTo>
                  <a:cubicBezTo>
                    <a:pt x="381258" y="0"/>
                    <a:pt x="406400" y="0"/>
                    <a:pt x="421907" y="15507"/>
                  </a:cubicBezTo>
                  <a:close/>
                </a:path>
              </a:pathLst>
            </a:custGeom>
            <a:solidFill>
              <a:srgbClr val="F5AF19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139700" y="101600"/>
              <a:ext cx="533400" cy="571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1178005" y="1775223"/>
            <a:ext cx="1054412" cy="1176470"/>
          </a:xfrm>
          <a:custGeom>
            <a:avLst/>
            <a:gdLst/>
            <a:ahLst/>
            <a:cxnLst/>
            <a:rect r="r" b="b" t="t" l="l"/>
            <a:pathLst>
              <a:path h="1176470" w="1054412">
                <a:moveTo>
                  <a:pt x="0" y="0"/>
                </a:moveTo>
                <a:lnTo>
                  <a:pt x="1054412" y="0"/>
                </a:lnTo>
                <a:lnTo>
                  <a:pt x="1054412" y="1176470"/>
                </a:lnTo>
                <a:lnTo>
                  <a:pt x="0" y="11764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178005" y="5863742"/>
            <a:ext cx="1199739" cy="1230502"/>
          </a:xfrm>
          <a:custGeom>
            <a:avLst/>
            <a:gdLst/>
            <a:ahLst/>
            <a:cxnLst/>
            <a:rect r="r" b="b" t="t" l="l"/>
            <a:pathLst>
              <a:path h="1230502" w="1199739">
                <a:moveTo>
                  <a:pt x="0" y="0"/>
                </a:moveTo>
                <a:lnTo>
                  <a:pt x="1199740" y="0"/>
                </a:lnTo>
                <a:lnTo>
                  <a:pt x="1199740" y="1230502"/>
                </a:lnTo>
                <a:lnTo>
                  <a:pt x="0" y="12305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4276978" y="-152400"/>
            <a:ext cx="11280075" cy="9927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7754"/>
              </a:lnSpc>
              <a:spcBef>
                <a:spcPct val="0"/>
              </a:spcBef>
            </a:pPr>
            <a:r>
              <a:rPr lang="en-US" sz="5539">
                <a:solidFill>
                  <a:srgbClr val="D6801C"/>
                </a:solidFill>
                <a:latin typeface="Poppins Ultra-Bold"/>
              </a:rPr>
              <a:t>Theoretical Framework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193120" y="1759786"/>
            <a:ext cx="12565796" cy="871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822"/>
              </a:lnSpc>
              <a:spcBef>
                <a:spcPct val="0"/>
              </a:spcBef>
            </a:pPr>
            <a:r>
              <a:rPr lang="en-US" sz="4872">
                <a:solidFill>
                  <a:srgbClr val="FFFFFF"/>
                </a:solidFill>
                <a:latin typeface="Poppins Medium"/>
              </a:rPr>
              <a:t>Religious Communication Theory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193120" y="5865796"/>
            <a:ext cx="12458467" cy="8714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733"/>
              </a:lnSpc>
              <a:spcBef>
                <a:spcPct val="0"/>
              </a:spcBef>
            </a:pPr>
            <a:r>
              <a:rPr lang="en-US" sz="4809">
                <a:solidFill>
                  <a:srgbClr val="FFFFFF"/>
                </a:solidFill>
                <a:latin typeface="Poppins Medium"/>
              </a:rPr>
              <a:t>Audience Reception Theory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782940" y="3154331"/>
            <a:ext cx="14268151" cy="264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1081983" indent="-360661" lvl="2">
              <a:lnSpc>
                <a:spcPts val="3508"/>
              </a:lnSpc>
              <a:spcBef>
                <a:spcPct val="0"/>
              </a:spcBef>
              <a:buFont typeface="Arial"/>
              <a:buChar char="⚬"/>
            </a:pPr>
            <a:r>
              <a:rPr lang="en-US" sz="2505">
                <a:solidFill>
                  <a:srgbClr val="FFFFFF"/>
                </a:solidFill>
                <a:latin typeface="Poppins Medium"/>
              </a:rPr>
              <a:t>F</a:t>
            </a:r>
            <a:r>
              <a:rPr lang="en-US" sz="2505">
                <a:solidFill>
                  <a:srgbClr val="FFFFFF"/>
                </a:solidFill>
                <a:latin typeface="Poppins Medium"/>
              </a:rPr>
              <a:t>ocuses on the unique aspects of communication within religious contexts. </a:t>
            </a:r>
          </a:p>
          <a:p>
            <a:pPr marL="1081983" indent="-360661" lvl="2">
              <a:lnSpc>
                <a:spcPts val="3508"/>
              </a:lnSpc>
              <a:spcBef>
                <a:spcPct val="0"/>
              </a:spcBef>
              <a:buFont typeface="Arial"/>
              <a:buChar char="⚬"/>
            </a:pPr>
            <a:r>
              <a:rPr lang="en-US" sz="2505">
                <a:solidFill>
                  <a:srgbClr val="FFFFFF"/>
                </a:solidFill>
                <a:latin typeface="Poppins Medium"/>
              </a:rPr>
              <a:t>Scholars like Lynn Schofield Clark have explored how religious communities use communication to build identity, convey values, and engage in persuasive efforts. </a:t>
            </a:r>
          </a:p>
          <a:p>
            <a:pPr marL="1081983" indent="-360661" lvl="2">
              <a:lnSpc>
                <a:spcPts val="3508"/>
              </a:lnSpc>
              <a:spcBef>
                <a:spcPct val="0"/>
              </a:spcBef>
              <a:buFont typeface="Arial"/>
              <a:buChar char="⚬"/>
            </a:pPr>
            <a:r>
              <a:rPr lang="en-US" sz="2505">
                <a:solidFill>
                  <a:srgbClr val="FFFFFF"/>
                </a:solidFill>
                <a:latin typeface="Poppins Medium"/>
              </a:rPr>
              <a:t>Applying this theory allows for an in-depth examination of how fundraising rhetoric aligns with religious principles and beliefs.</a:t>
            </a:r>
          </a:p>
          <a:p>
            <a:pPr>
              <a:lnSpc>
                <a:spcPts val="3508"/>
              </a:lnSpc>
              <a:spcBef>
                <a:spcPct val="0"/>
              </a:spcBef>
            </a:pPr>
          </a:p>
        </p:txBody>
      </p:sp>
      <p:sp>
        <p:nvSpPr>
          <p:cNvPr name="TextBox 20" id="20"/>
          <p:cNvSpPr txBox="true"/>
          <p:nvPr/>
        </p:nvSpPr>
        <p:spPr>
          <a:xfrm rot="0">
            <a:off x="3193120" y="7519429"/>
            <a:ext cx="14160821" cy="22498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550526" indent="-275263" lvl="1">
              <a:lnSpc>
                <a:spcPts val="3569"/>
              </a:lnSpc>
              <a:buFont typeface="Arial"/>
              <a:buChar char="•"/>
            </a:pPr>
            <a:r>
              <a:rPr lang="en-US" sz="2549">
                <a:solidFill>
                  <a:srgbClr val="FFFFFF"/>
                </a:solidFill>
                <a:latin typeface="Poppins"/>
              </a:rPr>
              <a:t>This theory builds on Stuart Hall’s Encoding/decoding model (1973)</a:t>
            </a:r>
          </a:p>
          <a:p>
            <a:pPr marL="550526" indent="-275263" lvl="1">
              <a:lnSpc>
                <a:spcPts val="3569"/>
              </a:lnSpc>
              <a:buFont typeface="Arial"/>
              <a:buChar char="•"/>
            </a:pPr>
            <a:r>
              <a:rPr lang="en-US" sz="2549">
                <a:solidFill>
                  <a:srgbClr val="FFFFFF"/>
                </a:solidFill>
                <a:latin typeface="Poppins"/>
              </a:rPr>
              <a:t>This theory examines how audiences interpret and respond to media messages. </a:t>
            </a:r>
          </a:p>
          <a:p>
            <a:pPr marL="550526" indent="-275263" lvl="1">
              <a:lnSpc>
                <a:spcPts val="3569"/>
              </a:lnSpc>
              <a:buFont typeface="Arial"/>
              <a:buChar char="•"/>
            </a:pPr>
            <a:r>
              <a:rPr lang="en-US" sz="2549">
                <a:solidFill>
                  <a:srgbClr val="FFFFFF"/>
                </a:solidFill>
                <a:latin typeface="Poppins"/>
              </a:rPr>
              <a:t>How congregants in Nigerian churches decode and internalise the persuasive appeals, considering factors such as religious devotion, socio-economic status, and personal beliefs.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6990377">
            <a:off x="5314305" y="6758588"/>
            <a:ext cx="3580560" cy="7053965"/>
            <a:chOff x="0" y="0"/>
            <a:chExt cx="943028" cy="185783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43028" cy="1857834"/>
            </a:xfrm>
            <a:custGeom>
              <a:avLst/>
              <a:gdLst/>
              <a:ahLst/>
              <a:cxnLst/>
              <a:rect r="r" b="b" t="t" l="l"/>
              <a:pathLst>
                <a:path h="1857834" w="943028">
                  <a:moveTo>
                    <a:pt x="0" y="0"/>
                  </a:moveTo>
                  <a:lnTo>
                    <a:pt x="943028" y="0"/>
                  </a:lnTo>
                  <a:lnTo>
                    <a:pt x="943028" y="1857834"/>
                  </a:lnTo>
                  <a:lnTo>
                    <a:pt x="0" y="1857834"/>
                  </a:lnTo>
                  <a:close/>
                </a:path>
              </a:pathLst>
            </a:custGeom>
            <a:solidFill>
              <a:srgbClr val="497183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943028" cy="19054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3566576">
            <a:off x="8059250" y="-12666"/>
            <a:ext cx="13267636" cy="10484457"/>
            <a:chOff x="0" y="0"/>
            <a:chExt cx="3494357" cy="276133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494357" cy="2761338"/>
            </a:xfrm>
            <a:custGeom>
              <a:avLst/>
              <a:gdLst/>
              <a:ahLst/>
              <a:cxnLst/>
              <a:rect r="r" b="b" t="t" l="l"/>
              <a:pathLst>
                <a:path h="2761338" w="3494357">
                  <a:moveTo>
                    <a:pt x="0" y="0"/>
                  </a:moveTo>
                  <a:lnTo>
                    <a:pt x="3494357" y="0"/>
                  </a:lnTo>
                  <a:lnTo>
                    <a:pt x="3494357" y="2761338"/>
                  </a:lnTo>
                  <a:lnTo>
                    <a:pt x="0" y="2761338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3494357" cy="280896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28700" y="4341651"/>
            <a:ext cx="2049188" cy="2049188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9578290" y="4052943"/>
            <a:ext cx="2049188" cy="2049188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3F6FA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11703678" y="4029828"/>
            <a:ext cx="5434436" cy="48611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464534" indent="-232267" lvl="1">
              <a:lnSpc>
                <a:spcPts val="3829"/>
              </a:lnSpc>
              <a:buFont typeface="Arial"/>
              <a:buChar char="•"/>
            </a:pPr>
            <a:r>
              <a:rPr lang="en-US" sz="2151">
                <a:solidFill>
                  <a:srgbClr val="F3F6FA"/>
                </a:solidFill>
                <a:latin typeface="Kollektif"/>
              </a:rPr>
              <a:t>40 members (4 each from 10 purposively selected churches)</a:t>
            </a:r>
          </a:p>
          <a:p>
            <a:pPr algn="just" marL="464534" indent="-232267" lvl="1">
              <a:lnSpc>
                <a:spcPts val="3829"/>
              </a:lnSpc>
              <a:buFont typeface="Arial"/>
              <a:buChar char="•"/>
            </a:pPr>
            <a:r>
              <a:rPr lang="en-US" sz="2151">
                <a:solidFill>
                  <a:srgbClr val="FF914D"/>
                </a:solidFill>
                <a:latin typeface="Kollektif"/>
              </a:rPr>
              <a:t>Orthodox</a:t>
            </a:r>
            <a:r>
              <a:rPr lang="en-US" sz="2151">
                <a:solidFill>
                  <a:srgbClr val="F3F6FA"/>
                </a:solidFill>
                <a:latin typeface="Kollektif"/>
              </a:rPr>
              <a:t>: Catholic, Anglican, Methodist</a:t>
            </a:r>
          </a:p>
          <a:p>
            <a:pPr algn="just" marL="464534" indent="-232267" lvl="1">
              <a:lnSpc>
                <a:spcPts val="3829"/>
              </a:lnSpc>
              <a:buFont typeface="Arial"/>
              <a:buChar char="•"/>
            </a:pPr>
            <a:r>
              <a:rPr lang="en-US" sz="2151">
                <a:solidFill>
                  <a:srgbClr val="FF914D"/>
                </a:solidFill>
                <a:latin typeface="Kollektif"/>
              </a:rPr>
              <a:t>Pentecostal</a:t>
            </a:r>
            <a:r>
              <a:rPr lang="en-US" sz="2151">
                <a:solidFill>
                  <a:srgbClr val="F3F6FA"/>
                </a:solidFill>
                <a:latin typeface="Kollektif"/>
              </a:rPr>
              <a:t>: Redeemed Christian Church of God, Christ Embassy, Living Faith, Omega Power Ministries, Salvation Ministries</a:t>
            </a:r>
          </a:p>
          <a:p>
            <a:pPr algn="just" marL="464534" indent="-232267" lvl="1">
              <a:lnSpc>
                <a:spcPts val="3829"/>
              </a:lnSpc>
              <a:buFont typeface="Arial"/>
              <a:buChar char="•"/>
            </a:pPr>
            <a:r>
              <a:rPr lang="en-US" sz="2151">
                <a:solidFill>
                  <a:srgbClr val="FF914D"/>
                </a:solidFill>
                <a:latin typeface="Kollektif"/>
              </a:rPr>
              <a:t>Indigenous</a:t>
            </a:r>
            <a:r>
              <a:rPr lang="en-US" sz="2151">
                <a:solidFill>
                  <a:srgbClr val="F3F6FA"/>
                </a:solidFill>
                <a:latin typeface="Kollektif"/>
              </a:rPr>
              <a:t>: Eternal Sacred Order of the Cherubim and Seraphim, and Celestial Church of Christ.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241052" y="3175350"/>
            <a:ext cx="3800590" cy="7544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190"/>
              </a:lnSpc>
            </a:pPr>
            <a:r>
              <a:rPr lang="en-US" sz="4421">
                <a:solidFill>
                  <a:srgbClr val="F3F6FA"/>
                </a:solidFill>
                <a:latin typeface="League Spartan Bold"/>
              </a:rPr>
              <a:t>Interviews</a:t>
            </a:r>
          </a:p>
        </p:txBody>
      </p:sp>
      <p:sp>
        <p:nvSpPr>
          <p:cNvPr name="Freeform 16" id="16"/>
          <p:cNvSpPr/>
          <p:nvPr/>
        </p:nvSpPr>
        <p:spPr>
          <a:xfrm flipH="true" flipV="true" rot="0">
            <a:off x="14475641" y="-2384484"/>
            <a:ext cx="4379678" cy="6903771"/>
          </a:xfrm>
          <a:custGeom>
            <a:avLst/>
            <a:gdLst/>
            <a:ahLst/>
            <a:cxnLst/>
            <a:rect r="r" b="b" t="t" l="l"/>
            <a:pathLst>
              <a:path h="6903771" w="4379678">
                <a:moveTo>
                  <a:pt x="4379678" y="6903772"/>
                </a:moveTo>
                <a:lnTo>
                  <a:pt x="0" y="6903772"/>
                </a:lnTo>
                <a:lnTo>
                  <a:pt x="0" y="0"/>
                </a:lnTo>
                <a:lnTo>
                  <a:pt x="4379678" y="0"/>
                </a:lnTo>
                <a:lnTo>
                  <a:pt x="4379678" y="6903772"/>
                </a:lnTo>
                <a:close/>
              </a:path>
            </a:pathLst>
          </a:custGeom>
          <a:blipFill>
            <a:blip r:embed="rId2">
              <a:alphaModFix amt="8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61881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332293" y="4723315"/>
            <a:ext cx="1367100" cy="1367100"/>
          </a:xfrm>
          <a:custGeom>
            <a:avLst/>
            <a:gdLst/>
            <a:ahLst/>
            <a:cxnLst/>
            <a:rect r="r" b="b" t="t" l="l"/>
            <a:pathLst>
              <a:path h="1367100" w="1367100">
                <a:moveTo>
                  <a:pt x="0" y="0"/>
                </a:moveTo>
                <a:lnTo>
                  <a:pt x="1367100" y="0"/>
                </a:lnTo>
                <a:lnTo>
                  <a:pt x="1367100" y="1367099"/>
                </a:lnTo>
                <a:lnTo>
                  <a:pt x="0" y="13670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9854409" y="4422621"/>
            <a:ext cx="1496950" cy="1309831"/>
          </a:xfrm>
          <a:custGeom>
            <a:avLst/>
            <a:gdLst/>
            <a:ahLst/>
            <a:cxnLst/>
            <a:rect r="r" b="b" t="t" l="l"/>
            <a:pathLst>
              <a:path h="1309831" w="1496950">
                <a:moveTo>
                  <a:pt x="0" y="0"/>
                </a:moveTo>
                <a:lnTo>
                  <a:pt x="1496950" y="0"/>
                </a:lnTo>
                <a:lnTo>
                  <a:pt x="1496950" y="1309831"/>
                </a:lnTo>
                <a:lnTo>
                  <a:pt x="0" y="130983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3289943" y="4331281"/>
            <a:ext cx="5115793" cy="12606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04519" indent="-302260" lvl="1">
              <a:lnSpc>
                <a:spcPts val="4983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Kollektif"/>
              </a:rPr>
              <a:t>Giving-themed sermons</a:t>
            </a:r>
          </a:p>
          <a:p>
            <a:pPr algn="just" marL="604519" indent="-302260" lvl="1">
              <a:lnSpc>
                <a:spcPts val="4983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Kollektif"/>
              </a:rPr>
              <a:t>YouTube + Websites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028700" y="3427703"/>
            <a:ext cx="6304796" cy="752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190"/>
              </a:lnSpc>
            </a:pPr>
            <a:r>
              <a:rPr lang="en-US" sz="4421">
                <a:solidFill>
                  <a:srgbClr val="FFFFFF"/>
                </a:solidFill>
                <a:latin typeface="League Spartan Bold"/>
              </a:rPr>
              <a:t>Textual Analysis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028700" y="1496614"/>
            <a:ext cx="8674773" cy="10890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133"/>
              </a:lnSpc>
            </a:pPr>
            <a:r>
              <a:rPr lang="en-US" sz="8299">
                <a:solidFill>
                  <a:srgbClr val="FF914D"/>
                </a:solidFill>
                <a:latin typeface="League Spartan Bold"/>
              </a:rPr>
              <a:t>Methodology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636461" y="4894259"/>
            <a:ext cx="1585945" cy="1767069"/>
          </a:xfrm>
          <a:custGeom>
            <a:avLst/>
            <a:gdLst/>
            <a:ahLst/>
            <a:cxnLst/>
            <a:rect r="r" b="b" t="t" l="l"/>
            <a:pathLst>
              <a:path h="1767069" w="1585945">
                <a:moveTo>
                  <a:pt x="0" y="0"/>
                </a:moveTo>
                <a:lnTo>
                  <a:pt x="1585945" y="0"/>
                </a:lnTo>
                <a:lnTo>
                  <a:pt x="1585945" y="1767069"/>
                </a:lnTo>
                <a:lnTo>
                  <a:pt x="0" y="17670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400000">
            <a:off x="4065158" y="4894259"/>
            <a:ext cx="1585945" cy="1767069"/>
          </a:xfrm>
          <a:custGeom>
            <a:avLst/>
            <a:gdLst/>
            <a:ahLst/>
            <a:cxnLst/>
            <a:rect r="r" b="b" t="t" l="l"/>
            <a:pathLst>
              <a:path h="1767069" w="1585945">
                <a:moveTo>
                  <a:pt x="0" y="0"/>
                </a:moveTo>
                <a:lnTo>
                  <a:pt x="1585944" y="0"/>
                </a:lnTo>
                <a:lnTo>
                  <a:pt x="1585944" y="1767069"/>
                </a:lnTo>
                <a:lnTo>
                  <a:pt x="0" y="17670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00000">
            <a:off x="2350810" y="4719891"/>
            <a:ext cx="1585945" cy="1767069"/>
          </a:xfrm>
          <a:custGeom>
            <a:avLst/>
            <a:gdLst/>
            <a:ahLst/>
            <a:cxnLst/>
            <a:rect r="r" b="b" t="t" l="l"/>
            <a:pathLst>
              <a:path h="1767069" w="1585945">
                <a:moveTo>
                  <a:pt x="0" y="0"/>
                </a:moveTo>
                <a:lnTo>
                  <a:pt x="1585944" y="0"/>
                </a:lnTo>
                <a:lnTo>
                  <a:pt x="1585944" y="1767069"/>
                </a:lnTo>
                <a:lnTo>
                  <a:pt x="0" y="17670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5400000">
            <a:off x="5779506" y="4719891"/>
            <a:ext cx="1585945" cy="1767069"/>
          </a:xfrm>
          <a:custGeom>
            <a:avLst/>
            <a:gdLst/>
            <a:ahLst/>
            <a:cxnLst/>
            <a:rect r="r" b="b" t="t" l="l"/>
            <a:pathLst>
              <a:path h="1767069" w="1585945">
                <a:moveTo>
                  <a:pt x="0" y="0"/>
                </a:moveTo>
                <a:lnTo>
                  <a:pt x="1585944" y="0"/>
                </a:lnTo>
                <a:lnTo>
                  <a:pt x="1585944" y="1767069"/>
                </a:lnTo>
                <a:lnTo>
                  <a:pt x="0" y="176706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400000">
            <a:off x="7493854" y="4894259"/>
            <a:ext cx="1585945" cy="1767069"/>
          </a:xfrm>
          <a:custGeom>
            <a:avLst/>
            <a:gdLst/>
            <a:ahLst/>
            <a:cxnLst/>
            <a:rect r="r" b="b" t="t" l="l"/>
            <a:pathLst>
              <a:path h="1767069" w="1585945">
                <a:moveTo>
                  <a:pt x="0" y="0"/>
                </a:moveTo>
                <a:lnTo>
                  <a:pt x="1585944" y="0"/>
                </a:lnTo>
                <a:lnTo>
                  <a:pt x="1585944" y="1767069"/>
                </a:lnTo>
                <a:lnTo>
                  <a:pt x="0" y="176706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5400000">
            <a:off x="9208202" y="4719891"/>
            <a:ext cx="1585945" cy="1767069"/>
          </a:xfrm>
          <a:custGeom>
            <a:avLst/>
            <a:gdLst/>
            <a:ahLst/>
            <a:cxnLst/>
            <a:rect r="r" b="b" t="t" l="l"/>
            <a:pathLst>
              <a:path h="1767069" w="1585945">
                <a:moveTo>
                  <a:pt x="0" y="0"/>
                </a:moveTo>
                <a:lnTo>
                  <a:pt x="1585944" y="0"/>
                </a:lnTo>
                <a:lnTo>
                  <a:pt x="1585944" y="1767069"/>
                </a:lnTo>
                <a:lnTo>
                  <a:pt x="0" y="176706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400000">
            <a:off x="10922550" y="4894259"/>
            <a:ext cx="1585945" cy="1767069"/>
          </a:xfrm>
          <a:custGeom>
            <a:avLst/>
            <a:gdLst/>
            <a:ahLst/>
            <a:cxnLst/>
            <a:rect r="r" b="b" t="t" l="l"/>
            <a:pathLst>
              <a:path h="1767069" w="1585945">
                <a:moveTo>
                  <a:pt x="0" y="0"/>
                </a:moveTo>
                <a:lnTo>
                  <a:pt x="1585944" y="0"/>
                </a:lnTo>
                <a:lnTo>
                  <a:pt x="1585944" y="1767069"/>
                </a:lnTo>
                <a:lnTo>
                  <a:pt x="0" y="176706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5400000">
            <a:off x="12636898" y="4719891"/>
            <a:ext cx="1585945" cy="1767069"/>
          </a:xfrm>
          <a:custGeom>
            <a:avLst/>
            <a:gdLst/>
            <a:ahLst/>
            <a:cxnLst/>
            <a:rect r="r" b="b" t="t" l="l"/>
            <a:pathLst>
              <a:path h="1767069" w="1585945">
                <a:moveTo>
                  <a:pt x="0" y="0"/>
                </a:moveTo>
                <a:lnTo>
                  <a:pt x="1585944" y="0"/>
                </a:lnTo>
                <a:lnTo>
                  <a:pt x="1585944" y="1767069"/>
                </a:lnTo>
                <a:lnTo>
                  <a:pt x="0" y="1767069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5400000">
            <a:off x="14351246" y="4894259"/>
            <a:ext cx="1585945" cy="1767069"/>
          </a:xfrm>
          <a:custGeom>
            <a:avLst/>
            <a:gdLst/>
            <a:ahLst/>
            <a:cxnLst/>
            <a:rect r="r" b="b" t="t" l="l"/>
            <a:pathLst>
              <a:path h="1767069" w="1585945">
                <a:moveTo>
                  <a:pt x="0" y="0"/>
                </a:moveTo>
                <a:lnTo>
                  <a:pt x="1585944" y="0"/>
                </a:lnTo>
                <a:lnTo>
                  <a:pt x="1585944" y="1767069"/>
                </a:lnTo>
                <a:lnTo>
                  <a:pt x="0" y="1767069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5400000">
            <a:off x="16065594" y="4719891"/>
            <a:ext cx="1585945" cy="1767069"/>
          </a:xfrm>
          <a:custGeom>
            <a:avLst/>
            <a:gdLst/>
            <a:ahLst/>
            <a:cxnLst/>
            <a:rect r="r" b="b" t="t" l="l"/>
            <a:pathLst>
              <a:path h="1767069" w="1585945">
                <a:moveTo>
                  <a:pt x="0" y="0"/>
                </a:moveTo>
                <a:lnTo>
                  <a:pt x="1585945" y="0"/>
                </a:lnTo>
                <a:lnTo>
                  <a:pt x="1585945" y="1767069"/>
                </a:lnTo>
                <a:lnTo>
                  <a:pt x="0" y="1767069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2" id="12"/>
          <p:cNvSpPr/>
          <p:nvPr/>
        </p:nvSpPr>
        <p:spPr>
          <a:xfrm>
            <a:off x="3143782" y="2457804"/>
            <a:ext cx="0" cy="2352649"/>
          </a:xfrm>
          <a:prstGeom prst="line">
            <a:avLst/>
          </a:prstGeom>
          <a:ln cap="flat" w="9525">
            <a:solidFill>
              <a:srgbClr val="000000">
                <a:alpha val="36863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3" id="13"/>
          <p:cNvSpPr/>
          <p:nvPr/>
        </p:nvSpPr>
        <p:spPr>
          <a:xfrm>
            <a:off x="1427052" y="6570766"/>
            <a:ext cx="0" cy="2352649"/>
          </a:xfrm>
          <a:prstGeom prst="line">
            <a:avLst/>
          </a:prstGeom>
          <a:ln cap="flat" w="9525">
            <a:solidFill>
              <a:srgbClr val="000000">
                <a:alpha val="36863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4" id="14"/>
          <p:cNvSpPr/>
          <p:nvPr/>
        </p:nvSpPr>
        <p:spPr>
          <a:xfrm>
            <a:off x="6567715" y="2457804"/>
            <a:ext cx="0" cy="2352649"/>
          </a:xfrm>
          <a:prstGeom prst="line">
            <a:avLst/>
          </a:prstGeom>
          <a:ln cap="flat" w="9525">
            <a:solidFill>
              <a:srgbClr val="000000">
                <a:alpha val="36863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5" id="15"/>
          <p:cNvSpPr/>
          <p:nvPr/>
        </p:nvSpPr>
        <p:spPr>
          <a:xfrm>
            <a:off x="4850986" y="6570766"/>
            <a:ext cx="0" cy="2352649"/>
          </a:xfrm>
          <a:prstGeom prst="line">
            <a:avLst/>
          </a:prstGeom>
          <a:ln cap="flat" w="9525">
            <a:solidFill>
              <a:srgbClr val="000000">
                <a:alpha val="36863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6" id="16"/>
          <p:cNvSpPr/>
          <p:nvPr/>
        </p:nvSpPr>
        <p:spPr>
          <a:xfrm>
            <a:off x="9991649" y="2457804"/>
            <a:ext cx="0" cy="2352649"/>
          </a:xfrm>
          <a:prstGeom prst="line">
            <a:avLst/>
          </a:prstGeom>
          <a:ln cap="flat" w="9525">
            <a:solidFill>
              <a:srgbClr val="000000">
                <a:alpha val="36863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7" id="17"/>
          <p:cNvSpPr/>
          <p:nvPr/>
        </p:nvSpPr>
        <p:spPr>
          <a:xfrm>
            <a:off x="8274920" y="6570766"/>
            <a:ext cx="0" cy="2352649"/>
          </a:xfrm>
          <a:prstGeom prst="line">
            <a:avLst/>
          </a:prstGeom>
          <a:ln cap="flat" w="9525">
            <a:solidFill>
              <a:srgbClr val="000000">
                <a:alpha val="36863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8" id="18"/>
          <p:cNvSpPr/>
          <p:nvPr/>
        </p:nvSpPr>
        <p:spPr>
          <a:xfrm>
            <a:off x="13415583" y="2457804"/>
            <a:ext cx="0" cy="2352649"/>
          </a:xfrm>
          <a:prstGeom prst="line">
            <a:avLst/>
          </a:prstGeom>
          <a:ln cap="flat" w="9525">
            <a:solidFill>
              <a:srgbClr val="000000">
                <a:alpha val="36863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9" id="19"/>
          <p:cNvSpPr/>
          <p:nvPr/>
        </p:nvSpPr>
        <p:spPr>
          <a:xfrm>
            <a:off x="16853804" y="2457804"/>
            <a:ext cx="0" cy="2352649"/>
          </a:xfrm>
          <a:prstGeom prst="line">
            <a:avLst/>
          </a:prstGeom>
          <a:ln cap="flat" w="9525">
            <a:solidFill>
              <a:srgbClr val="000000">
                <a:alpha val="36863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0" id="20"/>
          <p:cNvSpPr/>
          <p:nvPr/>
        </p:nvSpPr>
        <p:spPr>
          <a:xfrm>
            <a:off x="11698853" y="6570766"/>
            <a:ext cx="0" cy="2352649"/>
          </a:xfrm>
          <a:prstGeom prst="line">
            <a:avLst/>
          </a:prstGeom>
          <a:ln cap="flat" w="9525">
            <a:solidFill>
              <a:srgbClr val="000000">
                <a:alpha val="36863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1" id="21"/>
          <p:cNvSpPr/>
          <p:nvPr/>
        </p:nvSpPr>
        <p:spPr>
          <a:xfrm>
            <a:off x="15148981" y="6570766"/>
            <a:ext cx="0" cy="2352649"/>
          </a:xfrm>
          <a:prstGeom prst="line">
            <a:avLst/>
          </a:prstGeom>
          <a:ln cap="flat" w="9525">
            <a:solidFill>
              <a:srgbClr val="000000">
                <a:alpha val="36863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22" id="22"/>
          <p:cNvSpPr/>
          <p:nvPr/>
        </p:nvSpPr>
        <p:spPr>
          <a:xfrm flipH="false" flipV="false" rot="-5400000">
            <a:off x="17149863" y="2098827"/>
            <a:ext cx="2246437" cy="898575"/>
          </a:xfrm>
          <a:custGeom>
            <a:avLst/>
            <a:gdLst/>
            <a:ahLst/>
            <a:cxnLst/>
            <a:rect r="r" b="b" t="t" l="l"/>
            <a:pathLst>
              <a:path h="898575" w="2246437">
                <a:moveTo>
                  <a:pt x="0" y="0"/>
                </a:moveTo>
                <a:lnTo>
                  <a:pt x="2246437" y="0"/>
                </a:lnTo>
                <a:lnTo>
                  <a:pt x="2246437" y="898575"/>
                </a:lnTo>
                <a:lnTo>
                  <a:pt x="0" y="898575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-667652" y="-387100"/>
            <a:ext cx="1724518" cy="1913474"/>
          </a:xfrm>
          <a:custGeom>
            <a:avLst/>
            <a:gdLst/>
            <a:ahLst/>
            <a:cxnLst/>
            <a:rect r="r" b="b" t="t" l="l"/>
            <a:pathLst>
              <a:path h="1913474" w="1724518">
                <a:moveTo>
                  <a:pt x="0" y="0"/>
                </a:moveTo>
                <a:lnTo>
                  <a:pt x="1724518" y="0"/>
                </a:lnTo>
                <a:lnTo>
                  <a:pt x="1724518" y="1913473"/>
                </a:lnTo>
                <a:lnTo>
                  <a:pt x="0" y="1913473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alphaModFix amt="29000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6324419" y="9794584"/>
            <a:ext cx="1156925" cy="984833"/>
          </a:xfrm>
          <a:custGeom>
            <a:avLst/>
            <a:gdLst/>
            <a:ahLst/>
            <a:cxnLst/>
            <a:rect r="r" b="b" t="t" l="l"/>
            <a:pathLst>
              <a:path h="984833" w="1156925">
                <a:moveTo>
                  <a:pt x="0" y="0"/>
                </a:moveTo>
                <a:lnTo>
                  <a:pt x="1156925" y="0"/>
                </a:lnTo>
                <a:lnTo>
                  <a:pt x="1156925" y="984832"/>
                </a:lnTo>
                <a:lnTo>
                  <a:pt x="0" y="984832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19999"/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1010723" y="5295018"/>
            <a:ext cx="837421" cy="835327"/>
          </a:xfrm>
          <a:custGeom>
            <a:avLst/>
            <a:gdLst/>
            <a:ahLst/>
            <a:cxnLst/>
            <a:rect r="r" b="b" t="t" l="l"/>
            <a:pathLst>
              <a:path h="835327" w="837421">
                <a:moveTo>
                  <a:pt x="0" y="0"/>
                </a:moveTo>
                <a:lnTo>
                  <a:pt x="837421" y="0"/>
                </a:lnTo>
                <a:lnTo>
                  <a:pt x="837421" y="835327"/>
                </a:lnTo>
                <a:lnTo>
                  <a:pt x="0" y="835327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882409" y="5192454"/>
            <a:ext cx="498090" cy="960173"/>
          </a:xfrm>
          <a:custGeom>
            <a:avLst/>
            <a:gdLst/>
            <a:ahLst/>
            <a:cxnLst/>
            <a:rect r="r" b="b" t="t" l="l"/>
            <a:pathLst>
              <a:path h="960173" w="498090">
                <a:moveTo>
                  <a:pt x="0" y="0"/>
                </a:moveTo>
                <a:lnTo>
                  <a:pt x="498090" y="0"/>
                </a:lnTo>
                <a:lnTo>
                  <a:pt x="498090" y="960174"/>
                </a:lnTo>
                <a:lnTo>
                  <a:pt x="0" y="960174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4382464" y="5388140"/>
            <a:ext cx="957347" cy="702454"/>
          </a:xfrm>
          <a:custGeom>
            <a:avLst/>
            <a:gdLst/>
            <a:ahLst/>
            <a:cxnLst/>
            <a:rect r="r" b="b" t="t" l="l"/>
            <a:pathLst>
              <a:path h="702454" w="957347">
                <a:moveTo>
                  <a:pt x="0" y="0"/>
                </a:moveTo>
                <a:lnTo>
                  <a:pt x="957347" y="0"/>
                </a:lnTo>
                <a:lnTo>
                  <a:pt x="957347" y="702453"/>
                </a:lnTo>
                <a:lnTo>
                  <a:pt x="0" y="702453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6135372" y="5347015"/>
            <a:ext cx="864687" cy="784703"/>
          </a:xfrm>
          <a:custGeom>
            <a:avLst/>
            <a:gdLst/>
            <a:ahLst/>
            <a:cxnLst/>
            <a:rect r="r" b="b" t="t" l="l"/>
            <a:pathLst>
              <a:path h="784703" w="864687">
                <a:moveTo>
                  <a:pt x="0" y="0"/>
                </a:moveTo>
                <a:lnTo>
                  <a:pt x="864687" y="0"/>
                </a:lnTo>
                <a:lnTo>
                  <a:pt x="864687" y="784703"/>
                </a:lnTo>
                <a:lnTo>
                  <a:pt x="0" y="784703"/>
                </a:lnTo>
                <a:lnTo>
                  <a:pt x="0" y="0"/>
                </a:lnTo>
                <a:close/>
              </a:path>
            </a:pathLst>
          </a:custGeom>
          <a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7846537" y="5273733"/>
            <a:ext cx="946241" cy="900112"/>
          </a:xfrm>
          <a:custGeom>
            <a:avLst/>
            <a:gdLst/>
            <a:ahLst/>
            <a:cxnLst/>
            <a:rect r="r" b="b" t="t" l="l"/>
            <a:pathLst>
              <a:path h="900112" w="946241">
                <a:moveTo>
                  <a:pt x="0" y="0"/>
                </a:moveTo>
                <a:lnTo>
                  <a:pt x="946241" y="0"/>
                </a:lnTo>
                <a:lnTo>
                  <a:pt x="946241" y="900111"/>
                </a:lnTo>
                <a:lnTo>
                  <a:pt x="0" y="900111"/>
                </a:lnTo>
                <a:lnTo>
                  <a:pt x="0" y="0"/>
                </a:lnTo>
                <a:close/>
              </a:path>
            </a:pathLst>
          </a:custGeom>
          <a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9530507" y="5129958"/>
            <a:ext cx="941334" cy="1081994"/>
          </a:xfrm>
          <a:custGeom>
            <a:avLst/>
            <a:gdLst/>
            <a:ahLst/>
            <a:cxnLst/>
            <a:rect r="r" b="b" t="t" l="l"/>
            <a:pathLst>
              <a:path h="1081994" w="941334">
                <a:moveTo>
                  <a:pt x="0" y="0"/>
                </a:moveTo>
                <a:lnTo>
                  <a:pt x="941334" y="0"/>
                </a:lnTo>
                <a:lnTo>
                  <a:pt x="941334" y="1081993"/>
                </a:lnTo>
                <a:lnTo>
                  <a:pt x="0" y="1081993"/>
                </a:lnTo>
                <a:lnTo>
                  <a:pt x="0" y="0"/>
                </a:lnTo>
                <a:close/>
              </a:path>
            </a:pathLst>
          </a:custGeom>
          <a:blipFill>
            <a:blip r:embed="rId38">
              <a:extLs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11237134" y="5247318"/>
            <a:ext cx="968682" cy="952941"/>
          </a:xfrm>
          <a:custGeom>
            <a:avLst/>
            <a:gdLst/>
            <a:ahLst/>
            <a:cxnLst/>
            <a:rect r="r" b="b" t="t" l="l"/>
            <a:pathLst>
              <a:path h="952941" w="968682">
                <a:moveTo>
                  <a:pt x="0" y="0"/>
                </a:moveTo>
                <a:lnTo>
                  <a:pt x="968682" y="0"/>
                </a:lnTo>
                <a:lnTo>
                  <a:pt x="968682" y="952941"/>
                </a:lnTo>
                <a:lnTo>
                  <a:pt x="0" y="952941"/>
                </a:lnTo>
                <a:lnTo>
                  <a:pt x="0" y="0"/>
                </a:lnTo>
                <a:close/>
              </a:path>
            </a:pathLst>
          </a:custGeom>
          <a:blipFill>
            <a:blip r:embed="rId40"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13008632" y="5303305"/>
            <a:ext cx="882995" cy="772620"/>
          </a:xfrm>
          <a:custGeom>
            <a:avLst/>
            <a:gdLst/>
            <a:ahLst/>
            <a:cxnLst/>
            <a:rect r="r" b="b" t="t" l="l"/>
            <a:pathLst>
              <a:path h="772620" w="882995">
                <a:moveTo>
                  <a:pt x="0" y="0"/>
                </a:moveTo>
                <a:lnTo>
                  <a:pt x="882994" y="0"/>
                </a:lnTo>
                <a:lnTo>
                  <a:pt x="882994" y="772620"/>
                </a:lnTo>
                <a:lnTo>
                  <a:pt x="0" y="772620"/>
                </a:lnTo>
                <a:lnTo>
                  <a:pt x="0" y="0"/>
                </a:lnTo>
                <a:close/>
              </a:path>
            </a:pathLst>
          </a:custGeom>
          <a:blipFill>
            <a:blip r:embed="rId42">
              <a:extLst>
                <a:ext uri="{96DAC541-7B7A-43D3-8B79-37D633B846F1}">
                  <asvg:svgBlip xmlns:asvg="http://schemas.microsoft.com/office/drawing/2016/SVG/main" r:embed="rId4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14721571" y="5238912"/>
            <a:ext cx="845294" cy="851681"/>
          </a:xfrm>
          <a:custGeom>
            <a:avLst/>
            <a:gdLst/>
            <a:ahLst/>
            <a:cxnLst/>
            <a:rect r="r" b="b" t="t" l="l"/>
            <a:pathLst>
              <a:path h="851681" w="845294">
                <a:moveTo>
                  <a:pt x="0" y="0"/>
                </a:moveTo>
                <a:lnTo>
                  <a:pt x="845294" y="0"/>
                </a:lnTo>
                <a:lnTo>
                  <a:pt x="845294" y="851681"/>
                </a:lnTo>
                <a:lnTo>
                  <a:pt x="0" y="851681"/>
                </a:lnTo>
                <a:lnTo>
                  <a:pt x="0" y="0"/>
                </a:lnTo>
                <a:close/>
              </a:path>
            </a:pathLst>
          </a:custGeom>
          <a:blipFill>
            <a:blip r:embed="rId44">
              <a:extLst>
                <a:ext uri="{96DAC541-7B7A-43D3-8B79-37D633B846F1}">
                  <asvg:svgBlip xmlns:asvg="http://schemas.microsoft.com/office/drawing/2016/SVG/main" r:embed="rId4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16370546" y="5202933"/>
            <a:ext cx="1019497" cy="1019497"/>
          </a:xfrm>
          <a:custGeom>
            <a:avLst/>
            <a:gdLst/>
            <a:ahLst/>
            <a:cxnLst/>
            <a:rect r="r" b="b" t="t" l="l"/>
            <a:pathLst>
              <a:path h="1019497" w="1019497">
                <a:moveTo>
                  <a:pt x="0" y="0"/>
                </a:moveTo>
                <a:lnTo>
                  <a:pt x="1019497" y="0"/>
                </a:lnTo>
                <a:lnTo>
                  <a:pt x="1019497" y="1019497"/>
                </a:lnTo>
                <a:lnTo>
                  <a:pt x="0" y="1019497"/>
                </a:lnTo>
                <a:lnTo>
                  <a:pt x="0" y="0"/>
                </a:lnTo>
                <a:close/>
              </a:path>
            </a:pathLst>
          </a:custGeom>
          <a:blipFill>
            <a:blip r:embed="rId46">
              <a:extLst>
                <a:ext uri="{96DAC541-7B7A-43D3-8B79-37D633B846F1}">
                  <asvg:svgBlip xmlns:asvg="http://schemas.microsoft.com/office/drawing/2016/SVG/main" r:embed="rId4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5" id="35"/>
          <p:cNvSpPr txBox="true"/>
          <p:nvPr/>
        </p:nvSpPr>
        <p:spPr>
          <a:xfrm rot="0">
            <a:off x="3988076" y="279991"/>
            <a:ext cx="10775033" cy="1144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sz="3300">
                <a:solidFill>
                  <a:srgbClr val="D55300"/>
                </a:solidFill>
                <a:latin typeface="Montserrat Bold"/>
              </a:rPr>
              <a:t>FINDING I</a:t>
            </a:r>
            <a:r>
              <a:rPr lang="en-US" sz="3300">
                <a:solidFill>
                  <a:srgbClr val="FFFFFF"/>
                </a:solidFill>
                <a:latin typeface="Montserrat Bold"/>
              </a:rPr>
              <a:t>: The Dominant Fundraising Persuasive Communication Strategies in Nigerian Churches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324805" y="3633234"/>
            <a:ext cx="2204494" cy="550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0"/>
              </a:lnSpc>
            </a:pPr>
            <a:r>
              <a:rPr lang="en-US" sz="1592">
                <a:solidFill>
                  <a:srgbClr val="FFFFFF"/>
                </a:solidFill>
                <a:latin typeface="Montserrat Bold"/>
              </a:rPr>
              <a:t>Credibility; Priming; Conditioning   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3722998" y="3357009"/>
            <a:ext cx="2383678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FFFFFF"/>
                </a:solidFill>
                <a:latin typeface="Montserrat Bold"/>
              </a:rPr>
              <a:t>Evidence; inspiration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094987" y="3633234"/>
            <a:ext cx="2383678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FFFFFF"/>
                </a:solidFill>
                <a:latin typeface="Montserrat Bold"/>
              </a:rPr>
              <a:t>Competition; Awards; Shaming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0607300" y="3633234"/>
            <a:ext cx="2216444" cy="800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FFFFFF"/>
                </a:solidFill>
                <a:latin typeface="Montserrat Bold"/>
              </a:rPr>
              <a:t>Clarity, Memorability, Culturisation; Reinforcement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4144484" y="3633234"/>
            <a:ext cx="1999468" cy="1066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FFFFFF"/>
                </a:solidFill>
                <a:latin typeface="Montserrat Bold"/>
              </a:rPr>
              <a:t>Reports; Performance Metrics; Reviews; Audits  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494194" y="3033159"/>
            <a:ext cx="1870479" cy="552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3"/>
              </a:lnSpc>
            </a:pPr>
            <a:r>
              <a:rPr lang="en-US" sz="1861">
                <a:solidFill>
                  <a:srgbClr val="FF3600"/>
                </a:solidFill>
                <a:latin typeface="Montserrat Bold"/>
              </a:rPr>
              <a:t>Scriptural References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3609583" y="3033159"/>
            <a:ext cx="2497093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1800">
                <a:solidFill>
                  <a:srgbClr val="FF3600"/>
                </a:solidFill>
                <a:latin typeface="Montserrat Bold"/>
              </a:rPr>
              <a:t>Narratives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05100" y="7784296"/>
            <a:ext cx="2477364" cy="1333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FFFFFF"/>
                </a:solidFill>
                <a:latin typeface="Montserrat Bold"/>
              </a:rPr>
              <a:t>The deliberate use of logical and illogical arguments to trigger fear, empathy, anger, compassion.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5333796" y="8003371"/>
            <a:ext cx="2477364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FFFFFF"/>
                </a:solidFill>
                <a:latin typeface="Montserrat Bold"/>
              </a:rPr>
              <a:t>Appreciation, Encouragement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8640561" y="8003371"/>
            <a:ext cx="2692651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FFFFFF"/>
                </a:solidFill>
                <a:latin typeface="Montserrat Bold"/>
              </a:rPr>
              <a:t>Urgency/Immediacy; Boost Donations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2252614" y="8251021"/>
            <a:ext cx="2354513" cy="1066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FFFFFF"/>
                </a:solidFill>
                <a:latin typeface="Montserrat Bold"/>
              </a:rPr>
              <a:t>Money/More Money; Needs met; Spiritual growth; Other Bbessings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5794716" y="8431996"/>
            <a:ext cx="2171157" cy="1066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FFFFFF"/>
                </a:solidFill>
                <a:latin typeface="Montserrat Bold"/>
              </a:rPr>
              <a:t>Provision of accurate information, privacy, informed consent, clear communication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2208542" y="7403296"/>
            <a:ext cx="1870479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1800">
                <a:solidFill>
                  <a:srgbClr val="FF3600"/>
                </a:solidFill>
                <a:latin typeface="Montserrat Bold"/>
              </a:rPr>
              <a:t>Pathos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5637239" y="7403296"/>
            <a:ext cx="1870479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1800">
                <a:solidFill>
                  <a:srgbClr val="FF3600"/>
                </a:solidFill>
                <a:latin typeface="Montserrat Bold"/>
              </a:rPr>
              <a:t>Gratitude &amp; Recognition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9065935" y="7403296"/>
            <a:ext cx="1870479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1800">
                <a:solidFill>
                  <a:srgbClr val="FF3600"/>
                </a:solidFill>
                <a:latin typeface="Montserrat Bold"/>
              </a:rPr>
              <a:t>Call-to-Action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12494631" y="7403296"/>
            <a:ext cx="1870479" cy="800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1800">
                <a:solidFill>
                  <a:srgbClr val="FF3600"/>
                </a:solidFill>
                <a:latin typeface="Montserrat Bold"/>
              </a:rPr>
              <a:t>Appeals to Personal benefit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15923327" y="7412821"/>
            <a:ext cx="1870479" cy="733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93"/>
              </a:lnSpc>
            </a:pPr>
            <a:r>
              <a:rPr lang="en-US" sz="1661">
                <a:solidFill>
                  <a:srgbClr val="FF3600"/>
                </a:solidFill>
                <a:latin typeface="Montserrat Bold"/>
              </a:rPr>
              <a:t>Compliance with Ethical Standards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7351587" y="3042684"/>
            <a:ext cx="1870479" cy="485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93"/>
              </a:lnSpc>
            </a:pPr>
            <a:r>
              <a:rPr lang="en-US" sz="1661">
                <a:solidFill>
                  <a:srgbClr val="FF3600"/>
                </a:solidFill>
                <a:latin typeface="Montserrat Bold"/>
              </a:rPr>
              <a:t>Social Norms &amp; peer Influence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10780283" y="3033159"/>
            <a:ext cx="1870479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1800">
                <a:solidFill>
                  <a:srgbClr val="FF3600"/>
                </a:solidFill>
                <a:latin typeface="Montserrat Bold"/>
              </a:rPr>
              <a:t>Repetition &amp; Persistence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14208979" y="3033159"/>
            <a:ext cx="1870479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1800">
                <a:solidFill>
                  <a:srgbClr val="FF3600"/>
                </a:solidFill>
                <a:latin typeface="Montserrat Bold"/>
              </a:rPr>
              <a:t>Transparency &amp; Accountability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1192716" y="2410179"/>
            <a:ext cx="473435" cy="4801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87"/>
              </a:lnSpc>
            </a:pPr>
            <a:r>
              <a:rPr lang="en-US" sz="2848">
                <a:solidFill>
                  <a:srgbClr val="FFFFFF"/>
                </a:solidFill>
                <a:latin typeface="Montserrat Bold"/>
              </a:rPr>
              <a:t>01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2907064" y="6780316"/>
            <a:ext cx="473435" cy="4801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87"/>
              </a:lnSpc>
            </a:pPr>
            <a:r>
              <a:rPr lang="en-US" sz="2848">
                <a:solidFill>
                  <a:srgbClr val="FFFFFF"/>
                </a:solidFill>
                <a:latin typeface="Montserrat Bold"/>
              </a:rPr>
              <a:t>02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6242074" y="6780316"/>
            <a:ext cx="660807" cy="4801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87"/>
              </a:lnSpc>
            </a:pPr>
            <a:r>
              <a:rPr lang="en-US" sz="2848">
                <a:solidFill>
                  <a:srgbClr val="FFFFFF"/>
                </a:solidFill>
                <a:latin typeface="Montserrat Bold"/>
              </a:rPr>
              <a:t>04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4621412" y="2410179"/>
            <a:ext cx="473435" cy="4801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87"/>
              </a:lnSpc>
            </a:pPr>
            <a:r>
              <a:rPr lang="en-US" sz="2848">
                <a:solidFill>
                  <a:srgbClr val="FFFFFF"/>
                </a:solidFill>
                <a:latin typeface="Montserrat Bold"/>
              </a:rPr>
              <a:t>03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8050108" y="2410179"/>
            <a:ext cx="473435" cy="4801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87"/>
              </a:lnSpc>
            </a:pPr>
            <a:r>
              <a:rPr lang="en-US" sz="2848">
                <a:solidFill>
                  <a:srgbClr val="FFFFFF"/>
                </a:solidFill>
                <a:latin typeface="Montserrat Bold"/>
              </a:rPr>
              <a:t>05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11425270" y="2410179"/>
            <a:ext cx="580505" cy="4801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87"/>
              </a:lnSpc>
            </a:pPr>
            <a:r>
              <a:rPr lang="en-US" sz="2848">
                <a:solidFill>
                  <a:srgbClr val="FFFFFF"/>
                </a:solidFill>
                <a:latin typeface="Montserrat Bold"/>
              </a:rPr>
              <a:t>07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14906205" y="2410179"/>
            <a:ext cx="476027" cy="4801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87"/>
              </a:lnSpc>
            </a:pPr>
            <a:r>
              <a:rPr lang="en-US" sz="2848">
                <a:solidFill>
                  <a:srgbClr val="FFFFFF"/>
                </a:solidFill>
                <a:latin typeface="Montserrat Bold"/>
              </a:rPr>
              <a:t>09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9670770" y="6780316"/>
            <a:ext cx="660807" cy="4801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87"/>
              </a:lnSpc>
            </a:pPr>
            <a:r>
              <a:rPr lang="en-US" sz="2848">
                <a:solidFill>
                  <a:srgbClr val="FFFFFF"/>
                </a:solidFill>
                <a:latin typeface="Montserrat Bold"/>
              </a:rPr>
              <a:t>06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13153001" y="6780316"/>
            <a:ext cx="553737" cy="4801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87"/>
              </a:lnSpc>
            </a:pPr>
            <a:r>
              <a:rPr lang="en-US" sz="2848">
                <a:solidFill>
                  <a:srgbClr val="FFFFFF"/>
                </a:solidFill>
                <a:latin typeface="Montserrat Bold"/>
              </a:rPr>
              <a:t>08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16621849" y="6780316"/>
            <a:ext cx="473435" cy="4801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87"/>
              </a:lnSpc>
            </a:pPr>
            <a:r>
              <a:rPr lang="en-US" sz="2848">
                <a:solidFill>
                  <a:srgbClr val="FFFFFF"/>
                </a:solidFill>
                <a:latin typeface="Montserrat Semi-Bold"/>
              </a:rPr>
              <a:t>10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517646" y="941495"/>
            <a:ext cx="19237273" cy="8404009"/>
            <a:chOff x="0" y="0"/>
            <a:chExt cx="25649698" cy="11205346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3858873" y="5605932"/>
              <a:ext cx="4132139" cy="5599414"/>
              <a:chOff x="0" y="0"/>
              <a:chExt cx="888562" cy="1204080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888562" cy="1204080"/>
              </a:xfrm>
              <a:custGeom>
                <a:avLst/>
                <a:gdLst/>
                <a:ahLst/>
                <a:cxnLst/>
                <a:rect r="r" b="b" t="t" l="l"/>
                <a:pathLst>
                  <a:path h="1204080" w="888562">
                    <a:moveTo>
                      <a:pt x="145410" y="0"/>
                    </a:moveTo>
                    <a:lnTo>
                      <a:pt x="743151" y="0"/>
                    </a:lnTo>
                    <a:cubicBezTo>
                      <a:pt x="781717" y="0"/>
                      <a:pt x="818702" y="15320"/>
                      <a:pt x="845972" y="42590"/>
                    </a:cubicBezTo>
                    <a:cubicBezTo>
                      <a:pt x="873242" y="69859"/>
                      <a:pt x="888562" y="106845"/>
                      <a:pt x="888562" y="145410"/>
                    </a:cubicBezTo>
                    <a:lnTo>
                      <a:pt x="888562" y="1058669"/>
                    </a:lnTo>
                    <a:cubicBezTo>
                      <a:pt x="888562" y="1138977"/>
                      <a:pt x="823459" y="1204080"/>
                      <a:pt x="743151" y="1204080"/>
                    </a:cubicBezTo>
                    <a:lnTo>
                      <a:pt x="145410" y="1204080"/>
                    </a:lnTo>
                    <a:cubicBezTo>
                      <a:pt x="106845" y="1204080"/>
                      <a:pt x="69859" y="1188760"/>
                      <a:pt x="42590" y="1161490"/>
                    </a:cubicBezTo>
                    <a:cubicBezTo>
                      <a:pt x="15320" y="1134220"/>
                      <a:pt x="0" y="1097235"/>
                      <a:pt x="0" y="1058669"/>
                    </a:cubicBezTo>
                    <a:lnTo>
                      <a:pt x="0" y="145410"/>
                    </a:lnTo>
                    <a:cubicBezTo>
                      <a:pt x="0" y="106845"/>
                      <a:pt x="15320" y="69859"/>
                      <a:pt x="42590" y="42590"/>
                    </a:cubicBezTo>
                    <a:cubicBezTo>
                      <a:pt x="69859" y="15320"/>
                      <a:pt x="106845" y="0"/>
                      <a:pt x="145410" y="0"/>
                    </a:cubicBezTo>
                    <a:close/>
                  </a:path>
                </a:pathLst>
              </a:custGeom>
              <a:solidFill>
                <a:srgbClr val="01AB59"/>
              </a:soli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888562" cy="1242180"/>
              </a:xfrm>
              <a:prstGeom prst="rect">
                <a:avLst/>
              </a:prstGeom>
            </p:spPr>
            <p:txBody>
              <a:bodyPr anchor="ctr" rtlCol="false" tIns="45696" lIns="45696" bIns="45696" rIns="45696"/>
              <a:lstStyle/>
              <a:p>
                <a:pPr algn="ctr">
                  <a:lnSpc>
                    <a:spcPts val="2756"/>
                  </a:lnSpc>
                </a:pPr>
              </a:p>
            </p:txBody>
          </p:sp>
        </p:grpSp>
        <p:grpSp>
          <p:nvGrpSpPr>
            <p:cNvPr name="Group 6" id="6"/>
            <p:cNvGrpSpPr/>
            <p:nvPr/>
          </p:nvGrpSpPr>
          <p:grpSpPr>
            <a:xfrm rot="0">
              <a:off x="5050983" y="3524169"/>
              <a:ext cx="4192584" cy="4192584"/>
              <a:chOff x="0" y="0"/>
              <a:chExt cx="812800" cy="812800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45696" lIns="45696" bIns="45696" rIns="45696"/>
              <a:lstStyle/>
              <a:p>
                <a:pPr algn="ctr">
                  <a:lnSpc>
                    <a:spcPts val="2756"/>
                  </a:lnSpc>
                </a:pPr>
              </a:p>
            </p:txBody>
          </p:sp>
        </p:grpSp>
        <p:grpSp>
          <p:nvGrpSpPr>
            <p:cNvPr name="Group 9" id="9"/>
            <p:cNvGrpSpPr/>
            <p:nvPr/>
          </p:nvGrpSpPr>
          <p:grpSpPr>
            <a:xfrm rot="0">
              <a:off x="3858873" y="5004857"/>
              <a:ext cx="1211247" cy="4044515"/>
              <a:chOff x="0" y="0"/>
              <a:chExt cx="260463" cy="869719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260463" cy="869719"/>
              </a:xfrm>
              <a:custGeom>
                <a:avLst/>
                <a:gdLst/>
                <a:ahLst/>
                <a:cxnLst/>
                <a:rect r="r" b="b" t="t" l="l"/>
                <a:pathLst>
                  <a:path h="869719" w="260463">
                    <a:moveTo>
                      <a:pt x="130231" y="0"/>
                    </a:moveTo>
                    <a:lnTo>
                      <a:pt x="130231" y="0"/>
                    </a:lnTo>
                    <a:cubicBezTo>
                      <a:pt x="202156" y="0"/>
                      <a:pt x="260463" y="58307"/>
                      <a:pt x="260463" y="130231"/>
                    </a:cubicBezTo>
                    <a:lnTo>
                      <a:pt x="260463" y="739488"/>
                    </a:lnTo>
                    <a:cubicBezTo>
                      <a:pt x="260463" y="774027"/>
                      <a:pt x="246742" y="807152"/>
                      <a:pt x="222319" y="831575"/>
                    </a:cubicBezTo>
                    <a:cubicBezTo>
                      <a:pt x="197896" y="855998"/>
                      <a:pt x="164771" y="869719"/>
                      <a:pt x="130231" y="869719"/>
                    </a:cubicBezTo>
                    <a:lnTo>
                      <a:pt x="130231" y="869719"/>
                    </a:lnTo>
                    <a:cubicBezTo>
                      <a:pt x="95692" y="869719"/>
                      <a:pt x="62567" y="855998"/>
                      <a:pt x="38144" y="831575"/>
                    </a:cubicBezTo>
                    <a:cubicBezTo>
                      <a:pt x="13721" y="807152"/>
                      <a:pt x="0" y="774027"/>
                      <a:pt x="0" y="739488"/>
                    </a:cubicBezTo>
                    <a:lnTo>
                      <a:pt x="0" y="130231"/>
                    </a:lnTo>
                    <a:cubicBezTo>
                      <a:pt x="0" y="95692"/>
                      <a:pt x="13721" y="62567"/>
                      <a:pt x="38144" y="38144"/>
                    </a:cubicBezTo>
                    <a:cubicBezTo>
                      <a:pt x="62567" y="13721"/>
                      <a:pt x="95692" y="0"/>
                      <a:pt x="130231" y="0"/>
                    </a:cubicBezTo>
                    <a:close/>
                  </a:path>
                </a:pathLst>
              </a:custGeom>
              <a:solidFill>
                <a:srgbClr val="01AB59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38100"/>
                <a:ext cx="260463" cy="907819"/>
              </a:xfrm>
              <a:prstGeom prst="rect">
                <a:avLst/>
              </a:prstGeom>
            </p:spPr>
            <p:txBody>
              <a:bodyPr anchor="ctr" rtlCol="false" tIns="45696" lIns="45696" bIns="45696" rIns="45696"/>
              <a:lstStyle/>
              <a:p>
                <a:pPr algn="ctr">
                  <a:lnSpc>
                    <a:spcPts val="2756"/>
                  </a:lnSpc>
                </a:pPr>
              </a:p>
            </p:txBody>
          </p:sp>
        </p:grpSp>
        <p:grpSp>
          <p:nvGrpSpPr>
            <p:cNvPr name="Group 12" id="12"/>
            <p:cNvGrpSpPr/>
            <p:nvPr/>
          </p:nvGrpSpPr>
          <p:grpSpPr>
            <a:xfrm rot="-10800000">
              <a:off x="6560335" y="0"/>
              <a:ext cx="4132139" cy="5599414"/>
              <a:chOff x="0" y="0"/>
              <a:chExt cx="888562" cy="1204080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888562" cy="1204080"/>
              </a:xfrm>
              <a:custGeom>
                <a:avLst/>
                <a:gdLst/>
                <a:ahLst/>
                <a:cxnLst/>
                <a:rect r="r" b="b" t="t" l="l"/>
                <a:pathLst>
                  <a:path h="1204080" w="888562">
                    <a:moveTo>
                      <a:pt x="160717" y="0"/>
                    </a:moveTo>
                    <a:lnTo>
                      <a:pt x="727845" y="0"/>
                    </a:lnTo>
                    <a:cubicBezTo>
                      <a:pt x="770470" y="0"/>
                      <a:pt x="811349" y="16933"/>
                      <a:pt x="841489" y="47073"/>
                    </a:cubicBezTo>
                    <a:cubicBezTo>
                      <a:pt x="871629" y="77213"/>
                      <a:pt x="888562" y="118092"/>
                      <a:pt x="888562" y="160717"/>
                    </a:cubicBezTo>
                    <a:lnTo>
                      <a:pt x="888562" y="1043363"/>
                    </a:lnTo>
                    <a:cubicBezTo>
                      <a:pt x="888562" y="1132124"/>
                      <a:pt x="816606" y="1204080"/>
                      <a:pt x="727845" y="1204080"/>
                    </a:cubicBezTo>
                    <a:lnTo>
                      <a:pt x="160717" y="1204080"/>
                    </a:lnTo>
                    <a:cubicBezTo>
                      <a:pt x="71955" y="1204080"/>
                      <a:pt x="0" y="1132124"/>
                      <a:pt x="0" y="1043363"/>
                    </a:cubicBezTo>
                    <a:lnTo>
                      <a:pt x="0" y="160717"/>
                    </a:lnTo>
                    <a:cubicBezTo>
                      <a:pt x="0" y="71955"/>
                      <a:pt x="71955" y="0"/>
                      <a:pt x="160717" y="0"/>
                    </a:cubicBezTo>
                    <a:close/>
                  </a:path>
                </a:pathLst>
              </a:custGeom>
              <a:solidFill>
                <a:srgbClr val="53A2FF"/>
              </a:solidFill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0" y="-38100"/>
                <a:ext cx="888562" cy="1242180"/>
              </a:xfrm>
              <a:prstGeom prst="rect">
                <a:avLst/>
              </a:prstGeom>
            </p:spPr>
            <p:txBody>
              <a:bodyPr anchor="ctr" rtlCol="false" tIns="45696" lIns="45696" bIns="45696" rIns="45696"/>
              <a:lstStyle/>
              <a:p>
                <a:pPr algn="ctr">
                  <a:lnSpc>
                    <a:spcPts val="2756"/>
                  </a:lnSpc>
                </a:pPr>
              </a:p>
            </p:txBody>
          </p:sp>
        </p:grpSp>
        <p:grpSp>
          <p:nvGrpSpPr>
            <p:cNvPr name="Group 15" id="15"/>
            <p:cNvGrpSpPr/>
            <p:nvPr/>
          </p:nvGrpSpPr>
          <p:grpSpPr>
            <a:xfrm rot="-10800000">
              <a:off x="7762063" y="3488593"/>
              <a:ext cx="4192584" cy="4192584"/>
              <a:chOff x="0" y="0"/>
              <a:chExt cx="812800" cy="812800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45696" lIns="45696" bIns="45696" rIns="45696"/>
              <a:lstStyle/>
              <a:p>
                <a:pPr algn="ctr">
                  <a:lnSpc>
                    <a:spcPts val="2756"/>
                  </a:lnSpc>
                </a:pPr>
              </a:p>
            </p:txBody>
          </p:sp>
        </p:grpSp>
        <p:grpSp>
          <p:nvGrpSpPr>
            <p:cNvPr name="Group 18" id="18"/>
            <p:cNvGrpSpPr/>
            <p:nvPr/>
          </p:nvGrpSpPr>
          <p:grpSpPr>
            <a:xfrm rot="-10800000">
              <a:off x="6560335" y="2155974"/>
              <a:ext cx="1211247" cy="4044515"/>
              <a:chOff x="0" y="0"/>
              <a:chExt cx="260463" cy="869719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260463" cy="869719"/>
              </a:xfrm>
              <a:custGeom>
                <a:avLst/>
                <a:gdLst/>
                <a:ahLst/>
                <a:cxnLst/>
                <a:rect r="r" b="b" t="t" l="l"/>
                <a:pathLst>
                  <a:path h="869719" w="260463">
                    <a:moveTo>
                      <a:pt x="130231" y="0"/>
                    </a:moveTo>
                    <a:lnTo>
                      <a:pt x="130231" y="0"/>
                    </a:lnTo>
                    <a:cubicBezTo>
                      <a:pt x="202156" y="0"/>
                      <a:pt x="260463" y="58307"/>
                      <a:pt x="260463" y="130231"/>
                    </a:cubicBezTo>
                    <a:lnTo>
                      <a:pt x="260463" y="739488"/>
                    </a:lnTo>
                    <a:cubicBezTo>
                      <a:pt x="260463" y="774027"/>
                      <a:pt x="246742" y="807152"/>
                      <a:pt x="222319" y="831575"/>
                    </a:cubicBezTo>
                    <a:cubicBezTo>
                      <a:pt x="197896" y="855998"/>
                      <a:pt x="164771" y="869719"/>
                      <a:pt x="130231" y="869719"/>
                    </a:cubicBezTo>
                    <a:lnTo>
                      <a:pt x="130231" y="869719"/>
                    </a:lnTo>
                    <a:cubicBezTo>
                      <a:pt x="95692" y="869719"/>
                      <a:pt x="62567" y="855998"/>
                      <a:pt x="38144" y="831575"/>
                    </a:cubicBezTo>
                    <a:cubicBezTo>
                      <a:pt x="13721" y="807152"/>
                      <a:pt x="0" y="774027"/>
                      <a:pt x="0" y="739488"/>
                    </a:cubicBezTo>
                    <a:lnTo>
                      <a:pt x="0" y="130231"/>
                    </a:lnTo>
                    <a:cubicBezTo>
                      <a:pt x="0" y="95692"/>
                      <a:pt x="13721" y="62567"/>
                      <a:pt x="38144" y="38144"/>
                    </a:cubicBezTo>
                    <a:cubicBezTo>
                      <a:pt x="62567" y="13721"/>
                      <a:pt x="95692" y="0"/>
                      <a:pt x="130231" y="0"/>
                    </a:cubicBezTo>
                    <a:close/>
                  </a:path>
                </a:pathLst>
              </a:custGeom>
              <a:solidFill>
                <a:srgbClr val="53A2FF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0" y="-38100"/>
                <a:ext cx="260463" cy="907819"/>
              </a:xfrm>
              <a:prstGeom prst="rect">
                <a:avLst/>
              </a:prstGeom>
            </p:spPr>
            <p:txBody>
              <a:bodyPr anchor="ctr" rtlCol="false" tIns="45696" lIns="45696" bIns="45696" rIns="45696"/>
              <a:lstStyle/>
              <a:p>
                <a:pPr algn="ctr">
                  <a:lnSpc>
                    <a:spcPts val="2756"/>
                  </a:lnSpc>
                </a:pPr>
              </a:p>
            </p:txBody>
          </p:sp>
        </p:grpSp>
        <p:grpSp>
          <p:nvGrpSpPr>
            <p:cNvPr name="Group 21" id="21"/>
            <p:cNvGrpSpPr/>
            <p:nvPr/>
          </p:nvGrpSpPr>
          <p:grpSpPr>
            <a:xfrm rot="0">
              <a:off x="9243567" y="5605932"/>
              <a:ext cx="4132139" cy="5599414"/>
              <a:chOff x="0" y="0"/>
              <a:chExt cx="888562" cy="1204080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888562" cy="1204080"/>
              </a:xfrm>
              <a:custGeom>
                <a:avLst/>
                <a:gdLst/>
                <a:ahLst/>
                <a:cxnLst/>
                <a:rect r="r" b="b" t="t" l="l"/>
                <a:pathLst>
                  <a:path h="1204080" w="888562">
                    <a:moveTo>
                      <a:pt x="160717" y="0"/>
                    </a:moveTo>
                    <a:lnTo>
                      <a:pt x="727845" y="0"/>
                    </a:lnTo>
                    <a:cubicBezTo>
                      <a:pt x="770470" y="0"/>
                      <a:pt x="811349" y="16933"/>
                      <a:pt x="841489" y="47073"/>
                    </a:cubicBezTo>
                    <a:cubicBezTo>
                      <a:pt x="871629" y="77213"/>
                      <a:pt x="888562" y="118092"/>
                      <a:pt x="888562" y="160717"/>
                    </a:cubicBezTo>
                    <a:lnTo>
                      <a:pt x="888562" y="1043363"/>
                    </a:lnTo>
                    <a:cubicBezTo>
                      <a:pt x="888562" y="1132124"/>
                      <a:pt x="816606" y="1204080"/>
                      <a:pt x="727845" y="1204080"/>
                    </a:cubicBezTo>
                    <a:lnTo>
                      <a:pt x="160717" y="1204080"/>
                    </a:lnTo>
                    <a:cubicBezTo>
                      <a:pt x="71955" y="1204080"/>
                      <a:pt x="0" y="1132124"/>
                      <a:pt x="0" y="1043363"/>
                    </a:cubicBezTo>
                    <a:lnTo>
                      <a:pt x="0" y="160717"/>
                    </a:lnTo>
                    <a:cubicBezTo>
                      <a:pt x="0" y="71955"/>
                      <a:pt x="71955" y="0"/>
                      <a:pt x="160717" y="0"/>
                    </a:cubicBezTo>
                    <a:close/>
                  </a:path>
                </a:pathLst>
              </a:custGeom>
              <a:solidFill>
                <a:srgbClr val="89204E"/>
              </a:solidFill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38100"/>
                <a:ext cx="888562" cy="1242180"/>
              </a:xfrm>
              <a:prstGeom prst="rect">
                <a:avLst/>
              </a:prstGeom>
            </p:spPr>
            <p:txBody>
              <a:bodyPr anchor="ctr" rtlCol="false" tIns="45696" lIns="45696" bIns="45696" rIns="45696"/>
              <a:lstStyle/>
              <a:p>
                <a:pPr algn="ctr">
                  <a:lnSpc>
                    <a:spcPts val="2756"/>
                  </a:lnSpc>
                </a:pPr>
              </a:p>
            </p:txBody>
          </p:sp>
        </p:grpSp>
        <p:grpSp>
          <p:nvGrpSpPr>
            <p:cNvPr name="Group 24" id="24"/>
            <p:cNvGrpSpPr/>
            <p:nvPr/>
          </p:nvGrpSpPr>
          <p:grpSpPr>
            <a:xfrm rot="0">
              <a:off x="10435677" y="3524169"/>
              <a:ext cx="4192584" cy="4192584"/>
              <a:chOff x="0" y="0"/>
              <a:chExt cx="812800" cy="812800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26" id="26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45696" lIns="45696" bIns="45696" rIns="45696"/>
              <a:lstStyle/>
              <a:p>
                <a:pPr algn="ctr">
                  <a:lnSpc>
                    <a:spcPts val="2756"/>
                  </a:lnSpc>
                </a:pPr>
              </a:p>
            </p:txBody>
          </p:sp>
        </p:grpSp>
        <p:grpSp>
          <p:nvGrpSpPr>
            <p:cNvPr name="Group 27" id="27"/>
            <p:cNvGrpSpPr/>
            <p:nvPr/>
          </p:nvGrpSpPr>
          <p:grpSpPr>
            <a:xfrm rot="0">
              <a:off x="9243567" y="5004857"/>
              <a:ext cx="1211247" cy="4044515"/>
              <a:chOff x="0" y="0"/>
              <a:chExt cx="260463" cy="869719"/>
            </a:xfrm>
          </p:grpSpPr>
          <p:sp>
            <p:nvSpPr>
              <p:cNvPr name="Freeform 28" id="28"/>
              <p:cNvSpPr/>
              <p:nvPr/>
            </p:nvSpPr>
            <p:spPr>
              <a:xfrm flipH="false" flipV="false" rot="0">
                <a:off x="0" y="0"/>
                <a:ext cx="260463" cy="869719"/>
              </a:xfrm>
              <a:custGeom>
                <a:avLst/>
                <a:gdLst/>
                <a:ahLst/>
                <a:cxnLst/>
                <a:rect r="r" b="b" t="t" l="l"/>
                <a:pathLst>
                  <a:path h="869719" w="260463">
                    <a:moveTo>
                      <a:pt x="130231" y="0"/>
                    </a:moveTo>
                    <a:lnTo>
                      <a:pt x="130231" y="0"/>
                    </a:lnTo>
                    <a:cubicBezTo>
                      <a:pt x="202156" y="0"/>
                      <a:pt x="260463" y="58307"/>
                      <a:pt x="260463" y="130231"/>
                    </a:cubicBezTo>
                    <a:lnTo>
                      <a:pt x="260463" y="739488"/>
                    </a:lnTo>
                    <a:cubicBezTo>
                      <a:pt x="260463" y="774027"/>
                      <a:pt x="246742" y="807152"/>
                      <a:pt x="222319" y="831575"/>
                    </a:cubicBezTo>
                    <a:cubicBezTo>
                      <a:pt x="197896" y="855998"/>
                      <a:pt x="164771" y="869719"/>
                      <a:pt x="130231" y="869719"/>
                    </a:cubicBezTo>
                    <a:lnTo>
                      <a:pt x="130231" y="869719"/>
                    </a:lnTo>
                    <a:cubicBezTo>
                      <a:pt x="95692" y="869719"/>
                      <a:pt x="62567" y="855998"/>
                      <a:pt x="38144" y="831575"/>
                    </a:cubicBezTo>
                    <a:cubicBezTo>
                      <a:pt x="13721" y="807152"/>
                      <a:pt x="0" y="774027"/>
                      <a:pt x="0" y="739488"/>
                    </a:cubicBezTo>
                    <a:lnTo>
                      <a:pt x="0" y="130231"/>
                    </a:lnTo>
                    <a:cubicBezTo>
                      <a:pt x="0" y="95692"/>
                      <a:pt x="13721" y="62567"/>
                      <a:pt x="38144" y="38144"/>
                    </a:cubicBezTo>
                    <a:cubicBezTo>
                      <a:pt x="62567" y="13721"/>
                      <a:pt x="95692" y="0"/>
                      <a:pt x="130231" y="0"/>
                    </a:cubicBezTo>
                    <a:close/>
                  </a:path>
                </a:pathLst>
              </a:custGeom>
              <a:solidFill>
                <a:srgbClr val="89204E"/>
              </a:solidFill>
            </p:spPr>
          </p:sp>
          <p:sp>
            <p:nvSpPr>
              <p:cNvPr name="TextBox 29" id="29"/>
              <p:cNvSpPr txBox="true"/>
              <p:nvPr/>
            </p:nvSpPr>
            <p:spPr>
              <a:xfrm>
                <a:off x="0" y="-38100"/>
                <a:ext cx="260463" cy="907819"/>
              </a:xfrm>
              <a:prstGeom prst="rect">
                <a:avLst/>
              </a:prstGeom>
            </p:spPr>
            <p:txBody>
              <a:bodyPr anchor="ctr" rtlCol="false" tIns="45696" lIns="45696" bIns="45696" rIns="45696"/>
              <a:lstStyle/>
              <a:p>
                <a:pPr algn="ctr">
                  <a:lnSpc>
                    <a:spcPts val="2756"/>
                  </a:lnSpc>
                </a:pPr>
              </a:p>
            </p:txBody>
          </p:sp>
        </p:grpSp>
        <p:grpSp>
          <p:nvGrpSpPr>
            <p:cNvPr name="Group 30" id="30"/>
            <p:cNvGrpSpPr/>
            <p:nvPr/>
          </p:nvGrpSpPr>
          <p:grpSpPr>
            <a:xfrm rot="-10800000">
              <a:off x="11935914" y="0"/>
              <a:ext cx="4132139" cy="5599414"/>
              <a:chOff x="0" y="0"/>
              <a:chExt cx="888562" cy="1204080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0" y="0"/>
                <a:ext cx="888562" cy="1204080"/>
              </a:xfrm>
              <a:custGeom>
                <a:avLst/>
                <a:gdLst/>
                <a:ahLst/>
                <a:cxnLst/>
                <a:rect r="r" b="b" t="t" l="l"/>
                <a:pathLst>
                  <a:path h="1204080" w="888562">
                    <a:moveTo>
                      <a:pt x="160717" y="0"/>
                    </a:moveTo>
                    <a:lnTo>
                      <a:pt x="727845" y="0"/>
                    </a:lnTo>
                    <a:cubicBezTo>
                      <a:pt x="770470" y="0"/>
                      <a:pt x="811349" y="16933"/>
                      <a:pt x="841489" y="47073"/>
                    </a:cubicBezTo>
                    <a:cubicBezTo>
                      <a:pt x="871629" y="77213"/>
                      <a:pt x="888562" y="118092"/>
                      <a:pt x="888562" y="160717"/>
                    </a:cubicBezTo>
                    <a:lnTo>
                      <a:pt x="888562" y="1043363"/>
                    </a:lnTo>
                    <a:cubicBezTo>
                      <a:pt x="888562" y="1132124"/>
                      <a:pt x="816606" y="1204080"/>
                      <a:pt x="727845" y="1204080"/>
                    </a:cubicBezTo>
                    <a:lnTo>
                      <a:pt x="160717" y="1204080"/>
                    </a:lnTo>
                    <a:cubicBezTo>
                      <a:pt x="71955" y="1204080"/>
                      <a:pt x="0" y="1132124"/>
                      <a:pt x="0" y="1043363"/>
                    </a:cubicBezTo>
                    <a:lnTo>
                      <a:pt x="0" y="160717"/>
                    </a:lnTo>
                    <a:cubicBezTo>
                      <a:pt x="0" y="71955"/>
                      <a:pt x="71955" y="0"/>
                      <a:pt x="160717" y="0"/>
                    </a:cubicBezTo>
                    <a:close/>
                  </a:path>
                </a:pathLst>
              </a:custGeom>
              <a:solidFill>
                <a:srgbClr val="FF5757"/>
              </a:solidFill>
            </p:spPr>
          </p:sp>
          <p:sp>
            <p:nvSpPr>
              <p:cNvPr name="TextBox 32" id="32"/>
              <p:cNvSpPr txBox="true"/>
              <p:nvPr/>
            </p:nvSpPr>
            <p:spPr>
              <a:xfrm>
                <a:off x="0" y="-38100"/>
                <a:ext cx="888562" cy="1242180"/>
              </a:xfrm>
              <a:prstGeom prst="rect">
                <a:avLst/>
              </a:prstGeom>
            </p:spPr>
            <p:txBody>
              <a:bodyPr anchor="ctr" rtlCol="false" tIns="45696" lIns="45696" bIns="45696" rIns="45696"/>
              <a:lstStyle/>
              <a:p>
                <a:pPr algn="ctr">
                  <a:lnSpc>
                    <a:spcPts val="2756"/>
                  </a:lnSpc>
                </a:pPr>
              </a:p>
            </p:txBody>
          </p:sp>
        </p:grpSp>
        <p:grpSp>
          <p:nvGrpSpPr>
            <p:cNvPr name="Group 33" id="33"/>
            <p:cNvGrpSpPr/>
            <p:nvPr/>
          </p:nvGrpSpPr>
          <p:grpSpPr>
            <a:xfrm rot="-10800000">
              <a:off x="13137641" y="3488593"/>
              <a:ext cx="4192584" cy="4192584"/>
              <a:chOff x="0" y="0"/>
              <a:chExt cx="812800" cy="812800"/>
            </a:xfrm>
          </p:grpSpPr>
          <p:sp>
            <p:nvSpPr>
              <p:cNvPr name="Freeform 34" id="34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35" id="35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45696" lIns="45696" bIns="45696" rIns="45696"/>
              <a:lstStyle/>
              <a:p>
                <a:pPr algn="ctr">
                  <a:lnSpc>
                    <a:spcPts val="2756"/>
                  </a:lnSpc>
                </a:pPr>
              </a:p>
            </p:txBody>
          </p:sp>
        </p:grpSp>
        <p:grpSp>
          <p:nvGrpSpPr>
            <p:cNvPr name="Group 36" id="36"/>
            <p:cNvGrpSpPr/>
            <p:nvPr/>
          </p:nvGrpSpPr>
          <p:grpSpPr>
            <a:xfrm rot="-10800000">
              <a:off x="11935914" y="2155974"/>
              <a:ext cx="1211247" cy="4044515"/>
              <a:chOff x="0" y="0"/>
              <a:chExt cx="260463" cy="869719"/>
            </a:xfrm>
          </p:grpSpPr>
          <p:sp>
            <p:nvSpPr>
              <p:cNvPr name="Freeform 37" id="37"/>
              <p:cNvSpPr/>
              <p:nvPr/>
            </p:nvSpPr>
            <p:spPr>
              <a:xfrm flipH="false" flipV="false" rot="0">
                <a:off x="0" y="0"/>
                <a:ext cx="260463" cy="869719"/>
              </a:xfrm>
              <a:custGeom>
                <a:avLst/>
                <a:gdLst/>
                <a:ahLst/>
                <a:cxnLst/>
                <a:rect r="r" b="b" t="t" l="l"/>
                <a:pathLst>
                  <a:path h="869719" w="260463">
                    <a:moveTo>
                      <a:pt x="130231" y="0"/>
                    </a:moveTo>
                    <a:lnTo>
                      <a:pt x="130231" y="0"/>
                    </a:lnTo>
                    <a:cubicBezTo>
                      <a:pt x="202156" y="0"/>
                      <a:pt x="260463" y="58307"/>
                      <a:pt x="260463" y="130231"/>
                    </a:cubicBezTo>
                    <a:lnTo>
                      <a:pt x="260463" y="739488"/>
                    </a:lnTo>
                    <a:cubicBezTo>
                      <a:pt x="260463" y="774027"/>
                      <a:pt x="246742" y="807152"/>
                      <a:pt x="222319" y="831575"/>
                    </a:cubicBezTo>
                    <a:cubicBezTo>
                      <a:pt x="197896" y="855998"/>
                      <a:pt x="164771" y="869719"/>
                      <a:pt x="130231" y="869719"/>
                    </a:cubicBezTo>
                    <a:lnTo>
                      <a:pt x="130231" y="869719"/>
                    </a:lnTo>
                    <a:cubicBezTo>
                      <a:pt x="95692" y="869719"/>
                      <a:pt x="62567" y="855998"/>
                      <a:pt x="38144" y="831575"/>
                    </a:cubicBezTo>
                    <a:cubicBezTo>
                      <a:pt x="13721" y="807152"/>
                      <a:pt x="0" y="774027"/>
                      <a:pt x="0" y="739488"/>
                    </a:cubicBezTo>
                    <a:lnTo>
                      <a:pt x="0" y="130231"/>
                    </a:lnTo>
                    <a:cubicBezTo>
                      <a:pt x="0" y="95692"/>
                      <a:pt x="13721" y="62567"/>
                      <a:pt x="38144" y="38144"/>
                    </a:cubicBezTo>
                    <a:cubicBezTo>
                      <a:pt x="62567" y="13721"/>
                      <a:pt x="95692" y="0"/>
                      <a:pt x="130231" y="0"/>
                    </a:cubicBezTo>
                    <a:close/>
                  </a:path>
                </a:pathLst>
              </a:custGeom>
              <a:solidFill>
                <a:srgbClr val="FF5757"/>
              </a:solidFill>
            </p:spPr>
          </p:sp>
          <p:sp>
            <p:nvSpPr>
              <p:cNvPr name="TextBox 38" id="38"/>
              <p:cNvSpPr txBox="true"/>
              <p:nvPr/>
            </p:nvSpPr>
            <p:spPr>
              <a:xfrm>
                <a:off x="0" y="-38100"/>
                <a:ext cx="260463" cy="907819"/>
              </a:xfrm>
              <a:prstGeom prst="rect">
                <a:avLst/>
              </a:prstGeom>
            </p:spPr>
            <p:txBody>
              <a:bodyPr anchor="ctr" rtlCol="false" tIns="45696" lIns="45696" bIns="45696" rIns="45696"/>
              <a:lstStyle/>
              <a:p>
                <a:pPr algn="ctr">
                  <a:lnSpc>
                    <a:spcPts val="2756"/>
                  </a:lnSpc>
                </a:pPr>
              </a:p>
            </p:txBody>
          </p:sp>
        </p:grpSp>
        <p:grpSp>
          <p:nvGrpSpPr>
            <p:cNvPr name="Group 39" id="39"/>
            <p:cNvGrpSpPr/>
            <p:nvPr/>
          </p:nvGrpSpPr>
          <p:grpSpPr>
            <a:xfrm rot="0">
              <a:off x="14623451" y="5605932"/>
              <a:ext cx="4132139" cy="5599414"/>
              <a:chOff x="0" y="0"/>
              <a:chExt cx="888562" cy="1204080"/>
            </a:xfrm>
          </p:grpSpPr>
          <p:sp>
            <p:nvSpPr>
              <p:cNvPr name="Freeform 40" id="40"/>
              <p:cNvSpPr/>
              <p:nvPr/>
            </p:nvSpPr>
            <p:spPr>
              <a:xfrm flipH="false" flipV="false" rot="0">
                <a:off x="0" y="0"/>
                <a:ext cx="888562" cy="1204080"/>
              </a:xfrm>
              <a:custGeom>
                <a:avLst/>
                <a:gdLst/>
                <a:ahLst/>
                <a:cxnLst/>
                <a:rect r="r" b="b" t="t" l="l"/>
                <a:pathLst>
                  <a:path h="1204080" w="888562">
                    <a:moveTo>
                      <a:pt x="160717" y="0"/>
                    </a:moveTo>
                    <a:lnTo>
                      <a:pt x="727845" y="0"/>
                    </a:lnTo>
                    <a:cubicBezTo>
                      <a:pt x="770470" y="0"/>
                      <a:pt x="811349" y="16933"/>
                      <a:pt x="841489" y="47073"/>
                    </a:cubicBezTo>
                    <a:cubicBezTo>
                      <a:pt x="871629" y="77213"/>
                      <a:pt x="888562" y="118092"/>
                      <a:pt x="888562" y="160717"/>
                    </a:cubicBezTo>
                    <a:lnTo>
                      <a:pt x="888562" y="1043363"/>
                    </a:lnTo>
                    <a:cubicBezTo>
                      <a:pt x="888562" y="1132124"/>
                      <a:pt x="816606" y="1204080"/>
                      <a:pt x="727845" y="1204080"/>
                    </a:cubicBezTo>
                    <a:lnTo>
                      <a:pt x="160717" y="1204080"/>
                    </a:lnTo>
                    <a:cubicBezTo>
                      <a:pt x="71955" y="1204080"/>
                      <a:pt x="0" y="1132124"/>
                      <a:pt x="0" y="1043363"/>
                    </a:cubicBezTo>
                    <a:lnTo>
                      <a:pt x="0" y="160717"/>
                    </a:lnTo>
                    <a:cubicBezTo>
                      <a:pt x="0" y="71955"/>
                      <a:pt x="71955" y="0"/>
                      <a:pt x="160717" y="0"/>
                    </a:cubicBezTo>
                    <a:close/>
                  </a:path>
                </a:pathLst>
              </a:custGeom>
              <a:solidFill>
                <a:srgbClr val="317AAF"/>
              </a:solidFill>
            </p:spPr>
          </p:sp>
          <p:sp>
            <p:nvSpPr>
              <p:cNvPr name="TextBox 41" id="41"/>
              <p:cNvSpPr txBox="true"/>
              <p:nvPr/>
            </p:nvSpPr>
            <p:spPr>
              <a:xfrm>
                <a:off x="0" y="-38100"/>
                <a:ext cx="888562" cy="1242180"/>
              </a:xfrm>
              <a:prstGeom prst="rect">
                <a:avLst/>
              </a:prstGeom>
            </p:spPr>
            <p:txBody>
              <a:bodyPr anchor="ctr" rtlCol="false" tIns="45696" lIns="45696" bIns="45696" rIns="45696"/>
              <a:lstStyle/>
              <a:p>
                <a:pPr algn="ctr">
                  <a:lnSpc>
                    <a:spcPts val="2756"/>
                  </a:lnSpc>
                </a:pPr>
              </a:p>
            </p:txBody>
          </p:sp>
        </p:grpSp>
        <p:grpSp>
          <p:nvGrpSpPr>
            <p:cNvPr name="Group 42" id="42"/>
            <p:cNvGrpSpPr/>
            <p:nvPr/>
          </p:nvGrpSpPr>
          <p:grpSpPr>
            <a:xfrm rot="0">
              <a:off x="15815561" y="3524169"/>
              <a:ext cx="4192584" cy="4192584"/>
              <a:chOff x="0" y="0"/>
              <a:chExt cx="812800" cy="812800"/>
            </a:xfrm>
          </p:grpSpPr>
          <p:sp>
            <p:nvSpPr>
              <p:cNvPr name="Freeform 43" id="43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44" id="44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45696" lIns="45696" bIns="45696" rIns="45696"/>
              <a:lstStyle/>
              <a:p>
                <a:pPr algn="ctr">
                  <a:lnSpc>
                    <a:spcPts val="2756"/>
                  </a:lnSpc>
                </a:pPr>
              </a:p>
            </p:txBody>
          </p:sp>
        </p:grpSp>
        <p:grpSp>
          <p:nvGrpSpPr>
            <p:cNvPr name="Group 45" id="45"/>
            <p:cNvGrpSpPr/>
            <p:nvPr/>
          </p:nvGrpSpPr>
          <p:grpSpPr>
            <a:xfrm rot="0">
              <a:off x="14623451" y="5004857"/>
              <a:ext cx="1211247" cy="4044515"/>
              <a:chOff x="0" y="0"/>
              <a:chExt cx="260463" cy="869719"/>
            </a:xfrm>
          </p:grpSpPr>
          <p:sp>
            <p:nvSpPr>
              <p:cNvPr name="Freeform 46" id="46"/>
              <p:cNvSpPr/>
              <p:nvPr/>
            </p:nvSpPr>
            <p:spPr>
              <a:xfrm flipH="false" flipV="false" rot="0">
                <a:off x="0" y="0"/>
                <a:ext cx="260463" cy="869719"/>
              </a:xfrm>
              <a:custGeom>
                <a:avLst/>
                <a:gdLst/>
                <a:ahLst/>
                <a:cxnLst/>
                <a:rect r="r" b="b" t="t" l="l"/>
                <a:pathLst>
                  <a:path h="869719" w="260463">
                    <a:moveTo>
                      <a:pt x="130231" y="0"/>
                    </a:moveTo>
                    <a:lnTo>
                      <a:pt x="130231" y="0"/>
                    </a:lnTo>
                    <a:cubicBezTo>
                      <a:pt x="202156" y="0"/>
                      <a:pt x="260463" y="58307"/>
                      <a:pt x="260463" y="130231"/>
                    </a:cubicBezTo>
                    <a:lnTo>
                      <a:pt x="260463" y="739488"/>
                    </a:lnTo>
                    <a:cubicBezTo>
                      <a:pt x="260463" y="774027"/>
                      <a:pt x="246742" y="807152"/>
                      <a:pt x="222319" y="831575"/>
                    </a:cubicBezTo>
                    <a:cubicBezTo>
                      <a:pt x="197896" y="855998"/>
                      <a:pt x="164771" y="869719"/>
                      <a:pt x="130231" y="869719"/>
                    </a:cubicBezTo>
                    <a:lnTo>
                      <a:pt x="130231" y="869719"/>
                    </a:lnTo>
                    <a:cubicBezTo>
                      <a:pt x="95692" y="869719"/>
                      <a:pt x="62567" y="855998"/>
                      <a:pt x="38144" y="831575"/>
                    </a:cubicBezTo>
                    <a:cubicBezTo>
                      <a:pt x="13721" y="807152"/>
                      <a:pt x="0" y="774027"/>
                      <a:pt x="0" y="739488"/>
                    </a:cubicBezTo>
                    <a:lnTo>
                      <a:pt x="0" y="130231"/>
                    </a:lnTo>
                    <a:cubicBezTo>
                      <a:pt x="0" y="95692"/>
                      <a:pt x="13721" y="62567"/>
                      <a:pt x="38144" y="38144"/>
                    </a:cubicBezTo>
                    <a:cubicBezTo>
                      <a:pt x="62567" y="13721"/>
                      <a:pt x="95692" y="0"/>
                      <a:pt x="130231" y="0"/>
                    </a:cubicBezTo>
                    <a:close/>
                  </a:path>
                </a:pathLst>
              </a:custGeom>
              <a:solidFill>
                <a:srgbClr val="317AAF"/>
              </a:solidFill>
            </p:spPr>
          </p:sp>
          <p:sp>
            <p:nvSpPr>
              <p:cNvPr name="TextBox 47" id="47"/>
              <p:cNvSpPr txBox="true"/>
              <p:nvPr/>
            </p:nvSpPr>
            <p:spPr>
              <a:xfrm>
                <a:off x="0" y="-38100"/>
                <a:ext cx="260463" cy="907819"/>
              </a:xfrm>
              <a:prstGeom prst="rect">
                <a:avLst/>
              </a:prstGeom>
            </p:spPr>
            <p:txBody>
              <a:bodyPr anchor="ctr" rtlCol="false" tIns="45696" lIns="45696" bIns="45696" rIns="45696"/>
              <a:lstStyle/>
              <a:p>
                <a:pPr algn="ctr">
                  <a:lnSpc>
                    <a:spcPts val="2756"/>
                  </a:lnSpc>
                </a:pPr>
              </a:p>
            </p:txBody>
          </p:sp>
        </p:grpSp>
        <p:grpSp>
          <p:nvGrpSpPr>
            <p:cNvPr name="Group 48" id="48"/>
            <p:cNvGrpSpPr/>
            <p:nvPr/>
          </p:nvGrpSpPr>
          <p:grpSpPr>
            <a:xfrm rot="-10800000">
              <a:off x="17315798" y="0"/>
              <a:ext cx="4132139" cy="5599414"/>
              <a:chOff x="0" y="0"/>
              <a:chExt cx="888562" cy="1204080"/>
            </a:xfrm>
          </p:grpSpPr>
          <p:sp>
            <p:nvSpPr>
              <p:cNvPr name="Freeform 49" id="49"/>
              <p:cNvSpPr/>
              <p:nvPr/>
            </p:nvSpPr>
            <p:spPr>
              <a:xfrm flipH="false" flipV="false" rot="0">
                <a:off x="0" y="0"/>
                <a:ext cx="888562" cy="1204080"/>
              </a:xfrm>
              <a:custGeom>
                <a:avLst/>
                <a:gdLst/>
                <a:ahLst/>
                <a:cxnLst/>
                <a:rect r="r" b="b" t="t" l="l"/>
                <a:pathLst>
                  <a:path h="1204080" w="888562">
                    <a:moveTo>
                      <a:pt x="160717" y="0"/>
                    </a:moveTo>
                    <a:lnTo>
                      <a:pt x="727845" y="0"/>
                    </a:lnTo>
                    <a:cubicBezTo>
                      <a:pt x="770470" y="0"/>
                      <a:pt x="811349" y="16933"/>
                      <a:pt x="841489" y="47073"/>
                    </a:cubicBezTo>
                    <a:cubicBezTo>
                      <a:pt x="871629" y="77213"/>
                      <a:pt x="888562" y="118092"/>
                      <a:pt x="888562" y="160717"/>
                    </a:cubicBezTo>
                    <a:lnTo>
                      <a:pt x="888562" y="1043363"/>
                    </a:lnTo>
                    <a:cubicBezTo>
                      <a:pt x="888562" y="1132124"/>
                      <a:pt x="816606" y="1204080"/>
                      <a:pt x="727845" y="1204080"/>
                    </a:cubicBezTo>
                    <a:lnTo>
                      <a:pt x="160717" y="1204080"/>
                    </a:lnTo>
                    <a:cubicBezTo>
                      <a:pt x="71955" y="1204080"/>
                      <a:pt x="0" y="1132124"/>
                      <a:pt x="0" y="1043363"/>
                    </a:cubicBezTo>
                    <a:lnTo>
                      <a:pt x="0" y="160717"/>
                    </a:lnTo>
                    <a:cubicBezTo>
                      <a:pt x="0" y="71955"/>
                      <a:pt x="71955" y="0"/>
                      <a:pt x="160717" y="0"/>
                    </a:cubicBezTo>
                    <a:close/>
                  </a:path>
                </a:pathLst>
              </a:custGeom>
              <a:solidFill>
                <a:srgbClr val="836F66"/>
              </a:solidFill>
            </p:spPr>
          </p:sp>
          <p:sp>
            <p:nvSpPr>
              <p:cNvPr name="TextBox 50" id="50"/>
              <p:cNvSpPr txBox="true"/>
              <p:nvPr/>
            </p:nvSpPr>
            <p:spPr>
              <a:xfrm>
                <a:off x="0" y="-38100"/>
                <a:ext cx="888562" cy="1242180"/>
              </a:xfrm>
              <a:prstGeom prst="rect">
                <a:avLst/>
              </a:prstGeom>
            </p:spPr>
            <p:txBody>
              <a:bodyPr anchor="ctr" rtlCol="false" tIns="45696" lIns="45696" bIns="45696" rIns="45696"/>
              <a:lstStyle/>
              <a:p>
                <a:pPr algn="ctr">
                  <a:lnSpc>
                    <a:spcPts val="2756"/>
                  </a:lnSpc>
                </a:pPr>
              </a:p>
            </p:txBody>
          </p:sp>
        </p:grpSp>
        <p:grpSp>
          <p:nvGrpSpPr>
            <p:cNvPr name="Group 51" id="51"/>
            <p:cNvGrpSpPr/>
            <p:nvPr/>
          </p:nvGrpSpPr>
          <p:grpSpPr>
            <a:xfrm rot="-10800000">
              <a:off x="18517526" y="3488593"/>
              <a:ext cx="4192584" cy="4192584"/>
              <a:chOff x="0" y="0"/>
              <a:chExt cx="812800" cy="812800"/>
            </a:xfrm>
          </p:grpSpPr>
          <p:sp>
            <p:nvSpPr>
              <p:cNvPr name="Freeform 52" id="52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53" id="53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45696" lIns="45696" bIns="45696" rIns="45696"/>
              <a:lstStyle/>
              <a:p>
                <a:pPr algn="ctr">
                  <a:lnSpc>
                    <a:spcPts val="2756"/>
                  </a:lnSpc>
                </a:pPr>
              </a:p>
            </p:txBody>
          </p:sp>
        </p:grpSp>
        <p:grpSp>
          <p:nvGrpSpPr>
            <p:cNvPr name="Group 54" id="54"/>
            <p:cNvGrpSpPr/>
            <p:nvPr/>
          </p:nvGrpSpPr>
          <p:grpSpPr>
            <a:xfrm rot="-10800000">
              <a:off x="17315798" y="2155974"/>
              <a:ext cx="1211247" cy="4044515"/>
              <a:chOff x="0" y="0"/>
              <a:chExt cx="260463" cy="869719"/>
            </a:xfrm>
          </p:grpSpPr>
          <p:sp>
            <p:nvSpPr>
              <p:cNvPr name="Freeform 55" id="55"/>
              <p:cNvSpPr/>
              <p:nvPr/>
            </p:nvSpPr>
            <p:spPr>
              <a:xfrm flipH="false" flipV="false" rot="0">
                <a:off x="0" y="0"/>
                <a:ext cx="260463" cy="869719"/>
              </a:xfrm>
              <a:custGeom>
                <a:avLst/>
                <a:gdLst/>
                <a:ahLst/>
                <a:cxnLst/>
                <a:rect r="r" b="b" t="t" l="l"/>
                <a:pathLst>
                  <a:path h="869719" w="260463">
                    <a:moveTo>
                      <a:pt x="130231" y="0"/>
                    </a:moveTo>
                    <a:lnTo>
                      <a:pt x="130231" y="0"/>
                    </a:lnTo>
                    <a:cubicBezTo>
                      <a:pt x="202156" y="0"/>
                      <a:pt x="260463" y="58307"/>
                      <a:pt x="260463" y="130231"/>
                    </a:cubicBezTo>
                    <a:lnTo>
                      <a:pt x="260463" y="739488"/>
                    </a:lnTo>
                    <a:cubicBezTo>
                      <a:pt x="260463" y="774027"/>
                      <a:pt x="246742" y="807152"/>
                      <a:pt x="222319" y="831575"/>
                    </a:cubicBezTo>
                    <a:cubicBezTo>
                      <a:pt x="197896" y="855998"/>
                      <a:pt x="164771" y="869719"/>
                      <a:pt x="130231" y="869719"/>
                    </a:cubicBezTo>
                    <a:lnTo>
                      <a:pt x="130231" y="869719"/>
                    </a:lnTo>
                    <a:cubicBezTo>
                      <a:pt x="95692" y="869719"/>
                      <a:pt x="62567" y="855998"/>
                      <a:pt x="38144" y="831575"/>
                    </a:cubicBezTo>
                    <a:cubicBezTo>
                      <a:pt x="13721" y="807152"/>
                      <a:pt x="0" y="774027"/>
                      <a:pt x="0" y="739488"/>
                    </a:cubicBezTo>
                    <a:lnTo>
                      <a:pt x="0" y="130231"/>
                    </a:lnTo>
                    <a:cubicBezTo>
                      <a:pt x="0" y="95692"/>
                      <a:pt x="13721" y="62567"/>
                      <a:pt x="38144" y="38144"/>
                    </a:cubicBezTo>
                    <a:cubicBezTo>
                      <a:pt x="62567" y="13721"/>
                      <a:pt x="95692" y="0"/>
                      <a:pt x="130231" y="0"/>
                    </a:cubicBezTo>
                    <a:close/>
                  </a:path>
                </a:pathLst>
              </a:custGeom>
              <a:solidFill>
                <a:srgbClr val="836F66"/>
              </a:solidFill>
            </p:spPr>
          </p:sp>
          <p:sp>
            <p:nvSpPr>
              <p:cNvPr name="TextBox 56" id="56"/>
              <p:cNvSpPr txBox="true"/>
              <p:nvPr/>
            </p:nvSpPr>
            <p:spPr>
              <a:xfrm>
                <a:off x="0" y="-38100"/>
                <a:ext cx="260463" cy="907819"/>
              </a:xfrm>
              <a:prstGeom prst="rect">
                <a:avLst/>
              </a:prstGeom>
            </p:spPr>
            <p:txBody>
              <a:bodyPr anchor="ctr" rtlCol="false" tIns="45696" lIns="45696" bIns="45696" rIns="45696"/>
              <a:lstStyle/>
              <a:p>
                <a:pPr algn="ctr">
                  <a:lnSpc>
                    <a:spcPts val="2756"/>
                  </a:lnSpc>
                </a:pPr>
              </a:p>
            </p:txBody>
          </p:sp>
        </p:grpSp>
        <p:grpSp>
          <p:nvGrpSpPr>
            <p:cNvPr name="Group 57" id="57"/>
            <p:cNvGrpSpPr/>
            <p:nvPr/>
          </p:nvGrpSpPr>
          <p:grpSpPr>
            <a:xfrm rot="0">
              <a:off x="20017763" y="5605932"/>
              <a:ext cx="4132139" cy="5599414"/>
              <a:chOff x="0" y="0"/>
              <a:chExt cx="888562" cy="1204080"/>
            </a:xfrm>
          </p:grpSpPr>
          <p:sp>
            <p:nvSpPr>
              <p:cNvPr name="Freeform 58" id="58"/>
              <p:cNvSpPr/>
              <p:nvPr/>
            </p:nvSpPr>
            <p:spPr>
              <a:xfrm flipH="false" flipV="false" rot="0">
                <a:off x="0" y="0"/>
                <a:ext cx="888562" cy="1204080"/>
              </a:xfrm>
              <a:custGeom>
                <a:avLst/>
                <a:gdLst/>
                <a:ahLst/>
                <a:cxnLst/>
                <a:rect r="r" b="b" t="t" l="l"/>
                <a:pathLst>
                  <a:path h="1204080" w="888562">
                    <a:moveTo>
                      <a:pt x="160717" y="0"/>
                    </a:moveTo>
                    <a:lnTo>
                      <a:pt x="727845" y="0"/>
                    </a:lnTo>
                    <a:cubicBezTo>
                      <a:pt x="770470" y="0"/>
                      <a:pt x="811349" y="16933"/>
                      <a:pt x="841489" y="47073"/>
                    </a:cubicBezTo>
                    <a:cubicBezTo>
                      <a:pt x="871629" y="77213"/>
                      <a:pt x="888562" y="118092"/>
                      <a:pt x="888562" y="160717"/>
                    </a:cubicBezTo>
                    <a:lnTo>
                      <a:pt x="888562" y="1043363"/>
                    </a:lnTo>
                    <a:cubicBezTo>
                      <a:pt x="888562" y="1132124"/>
                      <a:pt x="816606" y="1204080"/>
                      <a:pt x="727845" y="1204080"/>
                    </a:cubicBezTo>
                    <a:lnTo>
                      <a:pt x="160717" y="1204080"/>
                    </a:lnTo>
                    <a:cubicBezTo>
                      <a:pt x="71955" y="1204080"/>
                      <a:pt x="0" y="1132124"/>
                      <a:pt x="0" y="1043363"/>
                    </a:cubicBezTo>
                    <a:lnTo>
                      <a:pt x="0" y="160717"/>
                    </a:lnTo>
                    <a:cubicBezTo>
                      <a:pt x="0" y="71955"/>
                      <a:pt x="71955" y="0"/>
                      <a:pt x="160717" y="0"/>
                    </a:cubicBezTo>
                    <a:close/>
                  </a:path>
                </a:pathLst>
              </a:custGeom>
              <a:solidFill>
                <a:srgbClr val="D100D5"/>
              </a:solidFill>
            </p:spPr>
          </p:sp>
          <p:sp>
            <p:nvSpPr>
              <p:cNvPr name="TextBox 59" id="59"/>
              <p:cNvSpPr txBox="true"/>
              <p:nvPr/>
            </p:nvSpPr>
            <p:spPr>
              <a:xfrm>
                <a:off x="0" y="-38100"/>
                <a:ext cx="888562" cy="1242180"/>
              </a:xfrm>
              <a:prstGeom prst="rect">
                <a:avLst/>
              </a:prstGeom>
            </p:spPr>
            <p:txBody>
              <a:bodyPr anchor="ctr" rtlCol="false" tIns="45696" lIns="45696" bIns="45696" rIns="45696"/>
              <a:lstStyle/>
              <a:p>
                <a:pPr algn="ctr">
                  <a:lnSpc>
                    <a:spcPts val="2756"/>
                  </a:lnSpc>
                </a:pPr>
              </a:p>
            </p:txBody>
          </p:sp>
        </p:grpSp>
        <p:grpSp>
          <p:nvGrpSpPr>
            <p:cNvPr name="Group 60" id="60"/>
            <p:cNvGrpSpPr/>
            <p:nvPr/>
          </p:nvGrpSpPr>
          <p:grpSpPr>
            <a:xfrm rot="0">
              <a:off x="21209873" y="3524169"/>
              <a:ext cx="4192584" cy="4192584"/>
              <a:chOff x="0" y="0"/>
              <a:chExt cx="812800" cy="812800"/>
            </a:xfrm>
          </p:grpSpPr>
          <p:sp>
            <p:nvSpPr>
              <p:cNvPr name="Freeform 61" id="61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62" id="62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45696" lIns="45696" bIns="45696" rIns="45696"/>
              <a:lstStyle/>
              <a:p>
                <a:pPr algn="ctr">
                  <a:lnSpc>
                    <a:spcPts val="2756"/>
                  </a:lnSpc>
                </a:pPr>
              </a:p>
            </p:txBody>
          </p:sp>
        </p:grpSp>
        <p:grpSp>
          <p:nvGrpSpPr>
            <p:cNvPr name="Group 63" id="63"/>
            <p:cNvGrpSpPr/>
            <p:nvPr/>
          </p:nvGrpSpPr>
          <p:grpSpPr>
            <a:xfrm rot="0">
              <a:off x="20017763" y="5004857"/>
              <a:ext cx="1211247" cy="4044515"/>
              <a:chOff x="0" y="0"/>
              <a:chExt cx="260463" cy="869719"/>
            </a:xfrm>
          </p:grpSpPr>
          <p:sp>
            <p:nvSpPr>
              <p:cNvPr name="Freeform 64" id="64"/>
              <p:cNvSpPr/>
              <p:nvPr/>
            </p:nvSpPr>
            <p:spPr>
              <a:xfrm flipH="false" flipV="false" rot="0">
                <a:off x="0" y="0"/>
                <a:ext cx="260463" cy="869719"/>
              </a:xfrm>
              <a:custGeom>
                <a:avLst/>
                <a:gdLst/>
                <a:ahLst/>
                <a:cxnLst/>
                <a:rect r="r" b="b" t="t" l="l"/>
                <a:pathLst>
                  <a:path h="869719" w="260463">
                    <a:moveTo>
                      <a:pt x="130231" y="0"/>
                    </a:moveTo>
                    <a:lnTo>
                      <a:pt x="130231" y="0"/>
                    </a:lnTo>
                    <a:cubicBezTo>
                      <a:pt x="202156" y="0"/>
                      <a:pt x="260463" y="58307"/>
                      <a:pt x="260463" y="130231"/>
                    </a:cubicBezTo>
                    <a:lnTo>
                      <a:pt x="260463" y="739488"/>
                    </a:lnTo>
                    <a:cubicBezTo>
                      <a:pt x="260463" y="774027"/>
                      <a:pt x="246742" y="807152"/>
                      <a:pt x="222319" y="831575"/>
                    </a:cubicBezTo>
                    <a:cubicBezTo>
                      <a:pt x="197896" y="855998"/>
                      <a:pt x="164771" y="869719"/>
                      <a:pt x="130231" y="869719"/>
                    </a:cubicBezTo>
                    <a:lnTo>
                      <a:pt x="130231" y="869719"/>
                    </a:lnTo>
                    <a:cubicBezTo>
                      <a:pt x="95692" y="869719"/>
                      <a:pt x="62567" y="855998"/>
                      <a:pt x="38144" y="831575"/>
                    </a:cubicBezTo>
                    <a:cubicBezTo>
                      <a:pt x="13721" y="807152"/>
                      <a:pt x="0" y="774027"/>
                      <a:pt x="0" y="739488"/>
                    </a:cubicBezTo>
                    <a:lnTo>
                      <a:pt x="0" y="130231"/>
                    </a:lnTo>
                    <a:cubicBezTo>
                      <a:pt x="0" y="95692"/>
                      <a:pt x="13721" y="62567"/>
                      <a:pt x="38144" y="38144"/>
                    </a:cubicBezTo>
                    <a:cubicBezTo>
                      <a:pt x="62567" y="13721"/>
                      <a:pt x="95692" y="0"/>
                      <a:pt x="130231" y="0"/>
                    </a:cubicBezTo>
                    <a:close/>
                  </a:path>
                </a:pathLst>
              </a:custGeom>
              <a:solidFill>
                <a:srgbClr val="D100D5"/>
              </a:solidFill>
            </p:spPr>
          </p:sp>
          <p:sp>
            <p:nvSpPr>
              <p:cNvPr name="TextBox 65" id="65"/>
              <p:cNvSpPr txBox="true"/>
              <p:nvPr/>
            </p:nvSpPr>
            <p:spPr>
              <a:xfrm>
                <a:off x="0" y="-38100"/>
                <a:ext cx="260463" cy="907819"/>
              </a:xfrm>
              <a:prstGeom prst="rect">
                <a:avLst/>
              </a:prstGeom>
            </p:spPr>
            <p:txBody>
              <a:bodyPr anchor="ctr" rtlCol="false" tIns="45696" lIns="45696" bIns="45696" rIns="45696"/>
              <a:lstStyle/>
              <a:p>
                <a:pPr algn="ctr">
                  <a:lnSpc>
                    <a:spcPts val="2756"/>
                  </a:lnSpc>
                </a:pPr>
              </a:p>
            </p:txBody>
          </p:sp>
        </p:grpSp>
        <p:grpSp>
          <p:nvGrpSpPr>
            <p:cNvPr name="Group 66" id="66"/>
            <p:cNvGrpSpPr/>
            <p:nvPr/>
          </p:nvGrpSpPr>
          <p:grpSpPr>
            <a:xfrm rot="0">
              <a:off x="23294090" y="7266902"/>
              <a:ext cx="2355608" cy="450589"/>
              <a:chOff x="0" y="0"/>
              <a:chExt cx="455649" cy="87158"/>
            </a:xfrm>
          </p:grpSpPr>
          <p:sp>
            <p:nvSpPr>
              <p:cNvPr name="Freeform 67" id="67"/>
              <p:cNvSpPr/>
              <p:nvPr/>
            </p:nvSpPr>
            <p:spPr>
              <a:xfrm flipH="false" flipV="false" rot="0">
                <a:off x="0" y="0"/>
                <a:ext cx="455649" cy="87158"/>
              </a:xfrm>
              <a:custGeom>
                <a:avLst/>
                <a:gdLst/>
                <a:ahLst/>
                <a:cxnLst/>
                <a:rect r="r" b="b" t="t" l="l"/>
                <a:pathLst>
                  <a:path h="87158" w="455649">
                    <a:moveTo>
                      <a:pt x="0" y="0"/>
                    </a:moveTo>
                    <a:lnTo>
                      <a:pt x="455649" y="0"/>
                    </a:lnTo>
                    <a:lnTo>
                      <a:pt x="455649" y="87158"/>
                    </a:lnTo>
                    <a:lnTo>
                      <a:pt x="0" y="8715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68" id="68"/>
              <p:cNvSpPr txBox="true"/>
              <p:nvPr/>
            </p:nvSpPr>
            <p:spPr>
              <a:xfrm>
                <a:off x="0" y="-38100"/>
                <a:ext cx="455649" cy="12525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064"/>
                  </a:lnSpc>
                </a:pPr>
              </a:p>
            </p:txBody>
          </p:sp>
        </p:grpSp>
        <p:sp>
          <p:nvSpPr>
            <p:cNvPr name="Freeform 69" id="69"/>
            <p:cNvSpPr/>
            <p:nvPr/>
          </p:nvSpPr>
          <p:spPr>
            <a:xfrm flipH="false" flipV="false" rot="-10800000">
              <a:off x="0" y="6282176"/>
              <a:ext cx="1797510" cy="1348132"/>
            </a:xfrm>
            <a:custGeom>
              <a:avLst/>
              <a:gdLst/>
              <a:ahLst/>
              <a:cxnLst/>
              <a:rect r="r" b="b" t="t" l="l"/>
              <a:pathLst>
                <a:path h="1348132" w="1797510">
                  <a:moveTo>
                    <a:pt x="0" y="0"/>
                  </a:moveTo>
                  <a:lnTo>
                    <a:pt x="1797510" y="0"/>
                  </a:lnTo>
                  <a:lnTo>
                    <a:pt x="1797510" y="1348133"/>
                  </a:lnTo>
                  <a:lnTo>
                    <a:pt x="0" y="13481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0" id="70"/>
            <p:cNvSpPr/>
            <p:nvPr/>
          </p:nvSpPr>
          <p:spPr>
            <a:xfrm flipH="false" flipV="true" rot="-10800000">
              <a:off x="12542673" y="3587301"/>
              <a:ext cx="2693654" cy="4043007"/>
            </a:xfrm>
            <a:custGeom>
              <a:avLst/>
              <a:gdLst/>
              <a:ahLst/>
              <a:cxnLst/>
              <a:rect r="r" b="b" t="t" l="l"/>
              <a:pathLst>
                <a:path h="4043007" w="2693654">
                  <a:moveTo>
                    <a:pt x="0" y="4043008"/>
                  </a:moveTo>
                  <a:lnTo>
                    <a:pt x="2693653" y="4043008"/>
                  </a:lnTo>
                  <a:lnTo>
                    <a:pt x="2693653" y="0"/>
                  </a:lnTo>
                  <a:lnTo>
                    <a:pt x="0" y="0"/>
                  </a:lnTo>
                  <a:lnTo>
                    <a:pt x="0" y="4043008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1" id="71"/>
            <p:cNvSpPr/>
            <p:nvPr/>
          </p:nvSpPr>
          <p:spPr>
            <a:xfrm flipH="false" flipV="false" rot="-10800000">
              <a:off x="15231351" y="3587301"/>
              <a:ext cx="2693654" cy="4043007"/>
            </a:xfrm>
            <a:custGeom>
              <a:avLst/>
              <a:gdLst/>
              <a:ahLst/>
              <a:cxnLst/>
              <a:rect r="r" b="b" t="t" l="l"/>
              <a:pathLst>
                <a:path h="4043007" w="2693654">
                  <a:moveTo>
                    <a:pt x="0" y="0"/>
                  </a:moveTo>
                  <a:lnTo>
                    <a:pt x="2693654" y="0"/>
                  </a:lnTo>
                  <a:lnTo>
                    <a:pt x="2693654" y="4043008"/>
                  </a:lnTo>
                  <a:lnTo>
                    <a:pt x="0" y="40430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2" id="72"/>
            <p:cNvSpPr/>
            <p:nvPr/>
          </p:nvSpPr>
          <p:spPr>
            <a:xfrm flipH="false" flipV="true" rot="-10800000">
              <a:off x="1792535" y="3587301"/>
              <a:ext cx="2693654" cy="4043007"/>
            </a:xfrm>
            <a:custGeom>
              <a:avLst/>
              <a:gdLst/>
              <a:ahLst/>
              <a:cxnLst/>
              <a:rect r="r" b="b" t="t" l="l"/>
              <a:pathLst>
                <a:path h="4043007" w="2693654">
                  <a:moveTo>
                    <a:pt x="0" y="4043008"/>
                  </a:moveTo>
                  <a:lnTo>
                    <a:pt x="2693653" y="4043008"/>
                  </a:lnTo>
                  <a:lnTo>
                    <a:pt x="2693653" y="0"/>
                  </a:lnTo>
                  <a:lnTo>
                    <a:pt x="0" y="0"/>
                  </a:lnTo>
                  <a:lnTo>
                    <a:pt x="0" y="4043008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3" id="73"/>
            <p:cNvSpPr/>
            <p:nvPr/>
          </p:nvSpPr>
          <p:spPr>
            <a:xfrm flipH="false" flipV="false" rot="-10800000">
              <a:off x="4481213" y="3587301"/>
              <a:ext cx="2693654" cy="4043007"/>
            </a:xfrm>
            <a:custGeom>
              <a:avLst/>
              <a:gdLst/>
              <a:ahLst/>
              <a:cxnLst/>
              <a:rect r="r" b="b" t="t" l="l"/>
              <a:pathLst>
                <a:path h="4043007" w="2693654">
                  <a:moveTo>
                    <a:pt x="0" y="0"/>
                  </a:moveTo>
                  <a:lnTo>
                    <a:pt x="2693654" y="0"/>
                  </a:lnTo>
                  <a:lnTo>
                    <a:pt x="2693654" y="4043008"/>
                  </a:lnTo>
                  <a:lnTo>
                    <a:pt x="0" y="40430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4" id="74"/>
            <p:cNvSpPr/>
            <p:nvPr/>
          </p:nvSpPr>
          <p:spPr>
            <a:xfrm flipH="false" flipV="true" rot="-10800000">
              <a:off x="7165663" y="3587301"/>
              <a:ext cx="2693654" cy="4043007"/>
            </a:xfrm>
            <a:custGeom>
              <a:avLst/>
              <a:gdLst/>
              <a:ahLst/>
              <a:cxnLst/>
              <a:rect r="r" b="b" t="t" l="l"/>
              <a:pathLst>
                <a:path h="4043007" w="2693654">
                  <a:moveTo>
                    <a:pt x="0" y="4043008"/>
                  </a:moveTo>
                  <a:lnTo>
                    <a:pt x="2693654" y="4043008"/>
                  </a:lnTo>
                  <a:lnTo>
                    <a:pt x="2693654" y="0"/>
                  </a:lnTo>
                  <a:lnTo>
                    <a:pt x="0" y="0"/>
                  </a:lnTo>
                  <a:lnTo>
                    <a:pt x="0" y="4043008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5" id="75"/>
            <p:cNvSpPr/>
            <p:nvPr/>
          </p:nvSpPr>
          <p:spPr>
            <a:xfrm flipH="false" flipV="false" rot="-10800000">
              <a:off x="9854342" y="3587301"/>
              <a:ext cx="2693654" cy="4043007"/>
            </a:xfrm>
            <a:custGeom>
              <a:avLst/>
              <a:gdLst/>
              <a:ahLst/>
              <a:cxnLst/>
              <a:rect r="r" b="b" t="t" l="l"/>
              <a:pathLst>
                <a:path h="4043007" w="2693654">
                  <a:moveTo>
                    <a:pt x="0" y="0"/>
                  </a:moveTo>
                  <a:lnTo>
                    <a:pt x="2693653" y="0"/>
                  </a:lnTo>
                  <a:lnTo>
                    <a:pt x="2693653" y="4043008"/>
                  </a:lnTo>
                  <a:lnTo>
                    <a:pt x="0" y="40430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6" id="76"/>
            <p:cNvSpPr/>
            <p:nvPr/>
          </p:nvSpPr>
          <p:spPr>
            <a:xfrm flipH="false" flipV="true" rot="-10800000">
              <a:off x="17919719" y="3588003"/>
              <a:ext cx="2693654" cy="4043007"/>
            </a:xfrm>
            <a:custGeom>
              <a:avLst/>
              <a:gdLst/>
              <a:ahLst/>
              <a:cxnLst/>
              <a:rect r="r" b="b" t="t" l="l"/>
              <a:pathLst>
                <a:path h="4043007" w="2693654">
                  <a:moveTo>
                    <a:pt x="0" y="4043007"/>
                  </a:moveTo>
                  <a:lnTo>
                    <a:pt x="2693654" y="4043007"/>
                  </a:lnTo>
                  <a:lnTo>
                    <a:pt x="2693654" y="0"/>
                  </a:lnTo>
                  <a:lnTo>
                    <a:pt x="0" y="0"/>
                  </a:lnTo>
                  <a:lnTo>
                    <a:pt x="0" y="4043007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7" id="77"/>
            <p:cNvSpPr/>
            <p:nvPr/>
          </p:nvSpPr>
          <p:spPr>
            <a:xfrm flipH="false" flipV="false" rot="-10800000">
              <a:off x="20608398" y="3588003"/>
              <a:ext cx="2693654" cy="4043007"/>
            </a:xfrm>
            <a:custGeom>
              <a:avLst/>
              <a:gdLst/>
              <a:ahLst/>
              <a:cxnLst/>
              <a:rect r="r" b="b" t="t" l="l"/>
              <a:pathLst>
                <a:path h="4043007" w="2693654">
                  <a:moveTo>
                    <a:pt x="0" y="0"/>
                  </a:moveTo>
                  <a:lnTo>
                    <a:pt x="2693654" y="0"/>
                  </a:lnTo>
                  <a:lnTo>
                    <a:pt x="2693654" y="4043007"/>
                  </a:lnTo>
                  <a:lnTo>
                    <a:pt x="0" y="40430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8" id="78"/>
            <p:cNvSpPr/>
            <p:nvPr/>
          </p:nvSpPr>
          <p:spPr>
            <a:xfrm flipH="false" flipV="false" rot="-10800000">
              <a:off x="23294504" y="6286565"/>
              <a:ext cx="1794486" cy="1345865"/>
            </a:xfrm>
            <a:custGeom>
              <a:avLst/>
              <a:gdLst/>
              <a:ahLst/>
              <a:cxnLst/>
              <a:rect r="r" b="b" t="t" l="l"/>
              <a:pathLst>
                <a:path h="1345865" w="1794486">
                  <a:moveTo>
                    <a:pt x="0" y="0"/>
                  </a:moveTo>
                  <a:lnTo>
                    <a:pt x="1794486" y="0"/>
                  </a:lnTo>
                  <a:lnTo>
                    <a:pt x="1794486" y="1345864"/>
                  </a:lnTo>
                  <a:lnTo>
                    <a:pt x="0" y="1345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79" id="79"/>
            <p:cNvGrpSpPr/>
            <p:nvPr/>
          </p:nvGrpSpPr>
          <p:grpSpPr>
            <a:xfrm rot="0">
              <a:off x="14747907" y="5101999"/>
              <a:ext cx="972686" cy="972686"/>
              <a:chOff x="0" y="0"/>
              <a:chExt cx="812800" cy="812800"/>
            </a:xfrm>
          </p:grpSpPr>
          <p:sp>
            <p:nvSpPr>
              <p:cNvPr name="Freeform 80" id="80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81" id="81"/>
              <p:cNvSpPr txBox="true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anchor="ctr" rtlCol="false" tIns="19487" lIns="19487" bIns="19487" rIns="19487"/>
              <a:lstStyle/>
              <a:p>
                <a:pPr algn="ctr">
                  <a:lnSpc>
                    <a:spcPts val="1175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82" id="82"/>
            <p:cNvSpPr txBox="true"/>
            <p:nvPr/>
          </p:nvSpPr>
          <p:spPr>
            <a:xfrm rot="0">
              <a:off x="14795161" y="5096400"/>
              <a:ext cx="878177" cy="8981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616"/>
                </a:lnSpc>
              </a:pPr>
              <a:r>
                <a:rPr lang="en-US" sz="4012">
                  <a:solidFill>
                    <a:srgbClr val="FF3600"/>
                  </a:solidFill>
                  <a:latin typeface="Lato 1 Heavy"/>
                </a:rPr>
                <a:t>5</a:t>
              </a:r>
            </a:p>
          </p:txBody>
        </p:sp>
        <p:grpSp>
          <p:nvGrpSpPr>
            <p:cNvPr name="Group 83" id="83"/>
            <p:cNvGrpSpPr/>
            <p:nvPr/>
          </p:nvGrpSpPr>
          <p:grpSpPr>
            <a:xfrm rot="0">
              <a:off x="17446947" y="5101999"/>
              <a:ext cx="972686" cy="972686"/>
              <a:chOff x="0" y="0"/>
              <a:chExt cx="812800" cy="812800"/>
            </a:xfrm>
          </p:grpSpPr>
          <p:sp>
            <p:nvSpPr>
              <p:cNvPr name="Freeform 84" id="84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85" id="85"/>
              <p:cNvSpPr txBox="true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anchor="ctr" rtlCol="false" tIns="19487" lIns="19487" bIns="19487" rIns="19487"/>
              <a:lstStyle/>
              <a:p>
                <a:pPr algn="ctr">
                  <a:lnSpc>
                    <a:spcPts val="1175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86" id="86"/>
            <p:cNvSpPr txBox="true"/>
            <p:nvPr/>
          </p:nvSpPr>
          <p:spPr>
            <a:xfrm rot="0">
              <a:off x="17494202" y="5096400"/>
              <a:ext cx="878177" cy="8981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616"/>
                </a:lnSpc>
              </a:pPr>
              <a:r>
                <a:rPr lang="en-US" sz="4012">
                  <a:solidFill>
                    <a:srgbClr val="FF3600"/>
                  </a:solidFill>
                  <a:latin typeface="Lato 1 Heavy"/>
                </a:rPr>
                <a:t>6</a:t>
              </a:r>
            </a:p>
          </p:txBody>
        </p:sp>
        <p:grpSp>
          <p:nvGrpSpPr>
            <p:cNvPr name="Group 87" id="87"/>
            <p:cNvGrpSpPr/>
            <p:nvPr/>
          </p:nvGrpSpPr>
          <p:grpSpPr>
            <a:xfrm rot="0">
              <a:off x="20150806" y="5101999"/>
              <a:ext cx="972686" cy="972686"/>
              <a:chOff x="0" y="0"/>
              <a:chExt cx="812800" cy="812800"/>
            </a:xfrm>
          </p:grpSpPr>
          <p:sp>
            <p:nvSpPr>
              <p:cNvPr name="Freeform 88" id="88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89" id="89"/>
              <p:cNvSpPr txBox="true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anchor="ctr" rtlCol="false" tIns="19487" lIns="19487" bIns="19487" rIns="19487"/>
              <a:lstStyle/>
              <a:p>
                <a:pPr algn="ctr">
                  <a:lnSpc>
                    <a:spcPts val="1175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90" id="90"/>
            <p:cNvSpPr txBox="true"/>
            <p:nvPr/>
          </p:nvSpPr>
          <p:spPr>
            <a:xfrm rot="0">
              <a:off x="20198061" y="5096400"/>
              <a:ext cx="878177" cy="8981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616"/>
                </a:lnSpc>
              </a:pPr>
              <a:r>
                <a:rPr lang="en-US" sz="4012">
                  <a:solidFill>
                    <a:srgbClr val="FF3600"/>
                  </a:solidFill>
                  <a:latin typeface="Lato 1 Heavy"/>
                </a:rPr>
                <a:t>7</a:t>
              </a:r>
            </a:p>
          </p:txBody>
        </p:sp>
        <p:grpSp>
          <p:nvGrpSpPr>
            <p:cNvPr name="Group 91" id="91"/>
            <p:cNvGrpSpPr/>
            <p:nvPr/>
          </p:nvGrpSpPr>
          <p:grpSpPr>
            <a:xfrm rot="0">
              <a:off x="12058152" y="5101999"/>
              <a:ext cx="972686" cy="972686"/>
              <a:chOff x="0" y="0"/>
              <a:chExt cx="812800" cy="812800"/>
            </a:xfrm>
          </p:grpSpPr>
          <p:sp>
            <p:nvSpPr>
              <p:cNvPr name="Freeform 92" id="92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3" id="93"/>
              <p:cNvSpPr txBox="true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anchor="ctr" rtlCol="false" tIns="19487" lIns="19487" bIns="19487" rIns="19487"/>
              <a:lstStyle/>
              <a:p>
                <a:pPr algn="ctr">
                  <a:lnSpc>
                    <a:spcPts val="1175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94" id="94"/>
            <p:cNvSpPr txBox="true"/>
            <p:nvPr/>
          </p:nvSpPr>
          <p:spPr>
            <a:xfrm rot="0">
              <a:off x="12105407" y="5096400"/>
              <a:ext cx="878177" cy="8981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616"/>
                </a:lnSpc>
              </a:pPr>
              <a:r>
                <a:rPr lang="en-US" sz="4012">
                  <a:solidFill>
                    <a:srgbClr val="FF3600"/>
                  </a:solidFill>
                  <a:latin typeface="Lato 1 Heavy"/>
                </a:rPr>
                <a:t>4</a:t>
              </a:r>
            </a:p>
          </p:txBody>
        </p:sp>
        <p:grpSp>
          <p:nvGrpSpPr>
            <p:cNvPr name="Group 95" id="95"/>
            <p:cNvGrpSpPr/>
            <p:nvPr/>
          </p:nvGrpSpPr>
          <p:grpSpPr>
            <a:xfrm rot="0">
              <a:off x="9368022" y="5101999"/>
              <a:ext cx="972686" cy="972686"/>
              <a:chOff x="0" y="0"/>
              <a:chExt cx="812800" cy="812800"/>
            </a:xfrm>
          </p:grpSpPr>
          <p:sp>
            <p:nvSpPr>
              <p:cNvPr name="Freeform 96" id="96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7" id="97"/>
              <p:cNvSpPr txBox="true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anchor="ctr" rtlCol="false" tIns="19487" lIns="19487" bIns="19487" rIns="19487"/>
              <a:lstStyle/>
              <a:p>
                <a:pPr algn="ctr">
                  <a:lnSpc>
                    <a:spcPts val="1175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98" id="98"/>
            <p:cNvSpPr txBox="true"/>
            <p:nvPr/>
          </p:nvSpPr>
          <p:spPr>
            <a:xfrm rot="0">
              <a:off x="9415277" y="5096400"/>
              <a:ext cx="878177" cy="8981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616"/>
                </a:lnSpc>
              </a:pPr>
              <a:r>
                <a:rPr lang="en-US" sz="4012">
                  <a:solidFill>
                    <a:srgbClr val="FF3600"/>
                  </a:solidFill>
                  <a:latin typeface="Lato 1 Heavy"/>
                </a:rPr>
                <a:t>3</a:t>
              </a:r>
            </a:p>
          </p:txBody>
        </p:sp>
        <p:grpSp>
          <p:nvGrpSpPr>
            <p:cNvPr name="Group 99" id="99"/>
            <p:cNvGrpSpPr/>
            <p:nvPr/>
          </p:nvGrpSpPr>
          <p:grpSpPr>
            <a:xfrm rot="0">
              <a:off x="6700984" y="5101999"/>
              <a:ext cx="972686" cy="972686"/>
              <a:chOff x="0" y="0"/>
              <a:chExt cx="812800" cy="812800"/>
            </a:xfrm>
          </p:grpSpPr>
          <p:sp>
            <p:nvSpPr>
              <p:cNvPr name="Freeform 100" id="100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01" id="101"/>
              <p:cNvSpPr txBox="true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anchor="ctr" rtlCol="false" tIns="19487" lIns="19487" bIns="19487" rIns="19487"/>
              <a:lstStyle/>
              <a:p>
                <a:pPr algn="ctr">
                  <a:lnSpc>
                    <a:spcPts val="1175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102" id="102"/>
            <p:cNvSpPr txBox="true"/>
            <p:nvPr/>
          </p:nvSpPr>
          <p:spPr>
            <a:xfrm rot="0">
              <a:off x="6748239" y="5096400"/>
              <a:ext cx="878177" cy="8981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616"/>
                </a:lnSpc>
              </a:pPr>
              <a:r>
                <a:rPr lang="en-US" sz="4012">
                  <a:solidFill>
                    <a:srgbClr val="FF3600"/>
                  </a:solidFill>
                  <a:latin typeface="Lato 1 Heavy"/>
                </a:rPr>
                <a:t>2</a:t>
              </a:r>
            </a:p>
          </p:txBody>
        </p:sp>
        <p:grpSp>
          <p:nvGrpSpPr>
            <p:cNvPr name="Group 103" id="103"/>
            <p:cNvGrpSpPr/>
            <p:nvPr/>
          </p:nvGrpSpPr>
          <p:grpSpPr>
            <a:xfrm rot="0">
              <a:off x="3996554" y="5101999"/>
              <a:ext cx="972686" cy="972686"/>
              <a:chOff x="0" y="0"/>
              <a:chExt cx="812800" cy="812800"/>
            </a:xfrm>
          </p:grpSpPr>
          <p:sp>
            <p:nvSpPr>
              <p:cNvPr name="Freeform 104" id="104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05" id="105"/>
              <p:cNvSpPr txBox="true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anchor="ctr" rtlCol="false" tIns="19487" lIns="19487" bIns="19487" rIns="19487"/>
              <a:lstStyle/>
              <a:p>
                <a:pPr algn="ctr">
                  <a:lnSpc>
                    <a:spcPts val="1175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106" id="106"/>
            <p:cNvSpPr txBox="true"/>
            <p:nvPr/>
          </p:nvSpPr>
          <p:spPr>
            <a:xfrm rot="0">
              <a:off x="4043809" y="5096400"/>
              <a:ext cx="878177" cy="8981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616"/>
                </a:lnSpc>
              </a:pPr>
              <a:r>
                <a:rPr lang="en-US" sz="4012">
                  <a:solidFill>
                    <a:srgbClr val="FF3600"/>
                  </a:solidFill>
                  <a:latin typeface="Lato 1 Heavy"/>
                </a:rPr>
                <a:t>1</a:t>
              </a:r>
            </a:p>
          </p:txBody>
        </p:sp>
      </p:grpSp>
      <p:grpSp>
        <p:nvGrpSpPr>
          <p:cNvPr name="Group 107" id="107"/>
          <p:cNvGrpSpPr/>
          <p:nvPr/>
        </p:nvGrpSpPr>
        <p:grpSpPr>
          <a:xfrm rot="0">
            <a:off x="2647521" y="6929625"/>
            <a:ext cx="4038520" cy="2335953"/>
            <a:chOff x="0" y="0"/>
            <a:chExt cx="5384694" cy="3114604"/>
          </a:xfrm>
        </p:grpSpPr>
        <p:sp>
          <p:nvSpPr>
            <p:cNvPr name="TextBox 108" id="108"/>
            <p:cNvSpPr txBox="true"/>
            <p:nvPr/>
          </p:nvSpPr>
          <p:spPr>
            <a:xfrm rot="0">
              <a:off x="0" y="-66675"/>
              <a:ext cx="3397204" cy="152856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667"/>
                </a:lnSpc>
              </a:pPr>
              <a:r>
                <a:rPr lang="en-US" sz="3333">
                  <a:solidFill>
                    <a:srgbClr val="FFFFFF"/>
                  </a:solidFill>
                  <a:latin typeface="Lato 1 Heavy"/>
                </a:rPr>
                <a:t>Increased Participation</a:t>
              </a:r>
            </a:p>
          </p:txBody>
        </p:sp>
        <p:sp>
          <p:nvSpPr>
            <p:cNvPr name="TextBox 109" id="109"/>
            <p:cNvSpPr txBox="true"/>
            <p:nvPr/>
          </p:nvSpPr>
          <p:spPr>
            <a:xfrm rot="0">
              <a:off x="0" y="2842209"/>
              <a:ext cx="5384694" cy="2723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715"/>
                </a:lnSpc>
              </a:pPr>
            </a:p>
          </p:txBody>
        </p:sp>
      </p:grpSp>
      <p:sp>
        <p:nvSpPr>
          <p:cNvPr name="TextBox 110" id="110"/>
          <p:cNvSpPr txBox="true"/>
          <p:nvPr/>
        </p:nvSpPr>
        <p:spPr>
          <a:xfrm rot="0">
            <a:off x="138175" y="161347"/>
            <a:ext cx="6093621" cy="19166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132"/>
              </a:lnSpc>
            </a:pPr>
            <a:r>
              <a:rPr lang="en-US" sz="3666">
                <a:solidFill>
                  <a:srgbClr val="D55300"/>
                </a:solidFill>
                <a:latin typeface="Montserrat Bold"/>
              </a:rPr>
              <a:t>FINDING 2a</a:t>
            </a:r>
            <a:r>
              <a:rPr lang="en-US" sz="3666">
                <a:solidFill>
                  <a:srgbClr val="FFFFFF"/>
                </a:solidFill>
                <a:latin typeface="Montserrat Bold"/>
              </a:rPr>
              <a:t>: </a:t>
            </a:r>
          </a:p>
          <a:p>
            <a:pPr>
              <a:lnSpc>
                <a:spcPts val="5132"/>
              </a:lnSpc>
            </a:pPr>
            <a:r>
              <a:rPr lang="en-US" sz="3666">
                <a:solidFill>
                  <a:srgbClr val="FFFFFF"/>
                </a:solidFill>
                <a:latin typeface="Montserrat Bold"/>
              </a:rPr>
              <a:t>PCS Influence on Members (+)</a:t>
            </a:r>
          </a:p>
        </p:txBody>
      </p:sp>
      <p:grpSp>
        <p:nvGrpSpPr>
          <p:cNvPr name="Group 111" id="111"/>
          <p:cNvGrpSpPr/>
          <p:nvPr/>
        </p:nvGrpSpPr>
        <p:grpSpPr>
          <a:xfrm rot="0">
            <a:off x="4666781" y="1482169"/>
            <a:ext cx="4038520" cy="1745403"/>
            <a:chOff x="0" y="0"/>
            <a:chExt cx="5384694" cy="2327204"/>
          </a:xfrm>
        </p:grpSpPr>
        <p:sp>
          <p:nvSpPr>
            <p:cNvPr name="TextBox 112" id="112"/>
            <p:cNvSpPr txBox="true"/>
            <p:nvPr/>
          </p:nvSpPr>
          <p:spPr>
            <a:xfrm rot="0">
              <a:off x="0" y="-66675"/>
              <a:ext cx="3397204" cy="74116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667"/>
                </a:lnSpc>
              </a:pPr>
              <a:r>
                <a:rPr lang="en-US" sz="3333">
                  <a:solidFill>
                    <a:srgbClr val="FFFFFF"/>
                  </a:solidFill>
                  <a:latin typeface="Lato 1 Heavy"/>
                </a:rPr>
                <a:t>Identity </a:t>
              </a:r>
            </a:p>
          </p:txBody>
        </p:sp>
        <p:sp>
          <p:nvSpPr>
            <p:cNvPr name="TextBox 113" id="113"/>
            <p:cNvSpPr txBox="true"/>
            <p:nvPr/>
          </p:nvSpPr>
          <p:spPr>
            <a:xfrm rot="0">
              <a:off x="0" y="2054809"/>
              <a:ext cx="5384694" cy="2723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715"/>
                </a:lnSpc>
              </a:pPr>
            </a:p>
          </p:txBody>
        </p:sp>
      </p:grpSp>
      <p:grpSp>
        <p:nvGrpSpPr>
          <p:cNvPr name="Group 114" id="114"/>
          <p:cNvGrpSpPr/>
          <p:nvPr/>
        </p:nvGrpSpPr>
        <p:grpSpPr>
          <a:xfrm rot="0">
            <a:off x="6686042" y="6922347"/>
            <a:ext cx="4038520" cy="2335953"/>
            <a:chOff x="0" y="0"/>
            <a:chExt cx="5384694" cy="3114604"/>
          </a:xfrm>
        </p:grpSpPr>
        <p:sp>
          <p:nvSpPr>
            <p:cNvPr name="TextBox 115" id="115"/>
            <p:cNvSpPr txBox="true"/>
            <p:nvPr/>
          </p:nvSpPr>
          <p:spPr>
            <a:xfrm rot="0">
              <a:off x="0" y="-66675"/>
              <a:ext cx="3397204" cy="152856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667"/>
                </a:lnSpc>
              </a:pPr>
              <a:r>
                <a:rPr lang="en-US" sz="3333">
                  <a:solidFill>
                    <a:srgbClr val="FFFFFF"/>
                  </a:solidFill>
                  <a:latin typeface="Lato 1 Heavy"/>
                </a:rPr>
                <a:t>Prosperity &amp; Blessings</a:t>
              </a:r>
            </a:p>
          </p:txBody>
        </p:sp>
        <p:sp>
          <p:nvSpPr>
            <p:cNvPr name="TextBox 116" id="116"/>
            <p:cNvSpPr txBox="true"/>
            <p:nvPr/>
          </p:nvSpPr>
          <p:spPr>
            <a:xfrm rot="0">
              <a:off x="0" y="2842209"/>
              <a:ext cx="5384694" cy="2723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715"/>
                </a:lnSpc>
              </a:pPr>
            </a:p>
          </p:txBody>
        </p:sp>
      </p:grpSp>
      <p:grpSp>
        <p:nvGrpSpPr>
          <p:cNvPr name="Group 117" id="117"/>
          <p:cNvGrpSpPr/>
          <p:nvPr/>
        </p:nvGrpSpPr>
        <p:grpSpPr>
          <a:xfrm rot="0">
            <a:off x="14804386" y="6715695"/>
            <a:ext cx="4038520" cy="2926503"/>
            <a:chOff x="0" y="0"/>
            <a:chExt cx="5384694" cy="3902004"/>
          </a:xfrm>
        </p:grpSpPr>
        <p:sp>
          <p:nvSpPr>
            <p:cNvPr name="TextBox 118" id="118"/>
            <p:cNvSpPr txBox="true"/>
            <p:nvPr/>
          </p:nvSpPr>
          <p:spPr>
            <a:xfrm rot="0">
              <a:off x="0" y="-66675"/>
              <a:ext cx="3397204" cy="231596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667"/>
                </a:lnSpc>
              </a:pPr>
              <a:r>
                <a:rPr lang="en-US" sz="3333">
                  <a:solidFill>
                    <a:srgbClr val="FFFFFF"/>
                  </a:solidFill>
                  <a:latin typeface="Lato 1 Heavy"/>
                </a:rPr>
                <a:t>Vision-driven Engagement</a:t>
              </a:r>
            </a:p>
          </p:txBody>
        </p:sp>
        <p:sp>
          <p:nvSpPr>
            <p:cNvPr name="TextBox 119" id="119"/>
            <p:cNvSpPr txBox="true"/>
            <p:nvPr/>
          </p:nvSpPr>
          <p:spPr>
            <a:xfrm rot="0">
              <a:off x="0" y="3629609"/>
              <a:ext cx="5384694" cy="2723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715"/>
                </a:lnSpc>
              </a:pPr>
            </a:p>
          </p:txBody>
        </p:sp>
      </p:grpSp>
      <p:grpSp>
        <p:nvGrpSpPr>
          <p:cNvPr name="Group 120" id="120"/>
          <p:cNvGrpSpPr/>
          <p:nvPr/>
        </p:nvGrpSpPr>
        <p:grpSpPr>
          <a:xfrm rot="0">
            <a:off x="10899246" y="6715695"/>
            <a:ext cx="4038520" cy="2926503"/>
            <a:chOff x="0" y="0"/>
            <a:chExt cx="5384694" cy="3902004"/>
          </a:xfrm>
        </p:grpSpPr>
        <p:sp>
          <p:nvSpPr>
            <p:cNvPr name="TextBox 121" id="121"/>
            <p:cNvSpPr txBox="true"/>
            <p:nvPr/>
          </p:nvSpPr>
          <p:spPr>
            <a:xfrm rot="0">
              <a:off x="0" y="-66675"/>
              <a:ext cx="3397204" cy="231596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667"/>
                </a:lnSpc>
              </a:pPr>
              <a:r>
                <a:rPr lang="en-US" sz="3333">
                  <a:solidFill>
                    <a:srgbClr val="FFFFFF"/>
                  </a:solidFill>
                  <a:latin typeface="Lato 1 Heavy"/>
                </a:rPr>
                <a:t>Emotional Connection &amp; Empathy</a:t>
              </a:r>
            </a:p>
          </p:txBody>
        </p:sp>
        <p:sp>
          <p:nvSpPr>
            <p:cNvPr name="TextBox 122" id="122"/>
            <p:cNvSpPr txBox="true"/>
            <p:nvPr/>
          </p:nvSpPr>
          <p:spPr>
            <a:xfrm rot="0">
              <a:off x="0" y="3629609"/>
              <a:ext cx="5384694" cy="2723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715"/>
                </a:lnSpc>
              </a:pPr>
            </a:p>
          </p:txBody>
        </p:sp>
      </p:grpSp>
      <p:grpSp>
        <p:nvGrpSpPr>
          <p:cNvPr name="Group 123" id="123"/>
          <p:cNvGrpSpPr/>
          <p:nvPr/>
        </p:nvGrpSpPr>
        <p:grpSpPr>
          <a:xfrm rot="0">
            <a:off x="12785126" y="1401392"/>
            <a:ext cx="4038520" cy="2926503"/>
            <a:chOff x="0" y="0"/>
            <a:chExt cx="5384694" cy="3902004"/>
          </a:xfrm>
        </p:grpSpPr>
        <p:sp>
          <p:nvSpPr>
            <p:cNvPr name="TextBox 124" id="124"/>
            <p:cNvSpPr txBox="true"/>
            <p:nvPr/>
          </p:nvSpPr>
          <p:spPr>
            <a:xfrm rot="0">
              <a:off x="0" y="-66675"/>
              <a:ext cx="3397204" cy="231596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667"/>
                </a:lnSpc>
              </a:pPr>
              <a:r>
                <a:rPr lang="en-US" sz="3333">
                  <a:solidFill>
                    <a:srgbClr val="FFFFFF"/>
                  </a:solidFill>
                  <a:latin typeface="Lato 1 Heavy"/>
                </a:rPr>
                <a:t>Increased Community Impact</a:t>
              </a:r>
            </a:p>
          </p:txBody>
        </p:sp>
        <p:sp>
          <p:nvSpPr>
            <p:cNvPr name="TextBox 125" id="125"/>
            <p:cNvSpPr txBox="true"/>
            <p:nvPr/>
          </p:nvSpPr>
          <p:spPr>
            <a:xfrm rot="0">
              <a:off x="0" y="3629609"/>
              <a:ext cx="5384694" cy="2723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715"/>
                </a:lnSpc>
              </a:pPr>
            </a:p>
          </p:txBody>
        </p:sp>
      </p:grpSp>
      <p:grpSp>
        <p:nvGrpSpPr>
          <p:cNvPr name="Group 126" id="126"/>
          <p:cNvGrpSpPr/>
          <p:nvPr/>
        </p:nvGrpSpPr>
        <p:grpSpPr>
          <a:xfrm rot="0">
            <a:off x="8627601" y="1401392"/>
            <a:ext cx="4038520" cy="2335953"/>
            <a:chOff x="0" y="0"/>
            <a:chExt cx="5384694" cy="3114604"/>
          </a:xfrm>
        </p:grpSpPr>
        <p:sp>
          <p:nvSpPr>
            <p:cNvPr name="TextBox 127" id="127"/>
            <p:cNvSpPr txBox="true"/>
            <p:nvPr/>
          </p:nvSpPr>
          <p:spPr>
            <a:xfrm rot="0">
              <a:off x="0" y="-66675"/>
              <a:ext cx="3397204" cy="152856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667"/>
                </a:lnSpc>
              </a:pPr>
              <a:r>
                <a:rPr lang="en-US" sz="3333">
                  <a:solidFill>
                    <a:srgbClr val="FFFFFF"/>
                  </a:solidFill>
                  <a:latin typeface="Lato 1 Heavy"/>
                </a:rPr>
                <a:t>Spritual Growth</a:t>
              </a:r>
            </a:p>
          </p:txBody>
        </p:sp>
        <p:sp>
          <p:nvSpPr>
            <p:cNvPr name="TextBox 128" id="128"/>
            <p:cNvSpPr txBox="true"/>
            <p:nvPr/>
          </p:nvSpPr>
          <p:spPr>
            <a:xfrm rot="0">
              <a:off x="0" y="2842209"/>
              <a:ext cx="5384694" cy="2723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715"/>
                </a:lnSpc>
              </a:pPr>
            </a:p>
          </p:txBody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4211976" y="4916722"/>
            <a:ext cx="1255488" cy="0"/>
          </a:xfrm>
          <a:prstGeom prst="line">
            <a:avLst/>
          </a:prstGeom>
          <a:ln cap="rnd" w="19050">
            <a:solidFill>
              <a:srgbClr val="CDCDCD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>
            <a:off x="11269359" y="4916722"/>
            <a:ext cx="1255488" cy="0"/>
          </a:xfrm>
          <a:prstGeom prst="line">
            <a:avLst/>
          </a:prstGeom>
          <a:ln cap="rnd" w="19050">
            <a:solidFill>
              <a:srgbClr val="CDCDCD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>
            <a:off x="5454176" y="2116511"/>
            <a:ext cx="1248170" cy="0"/>
          </a:xfrm>
          <a:prstGeom prst="line">
            <a:avLst/>
          </a:prstGeom>
          <a:ln cap="rnd" w="19050">
            <a:solidFill>
              <a:srgbClr val="CDCDCD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>
            <a:off x="12511559" y="2116511"/>
            <a:ext cx="1248170" cy="0"/>
          </a:xfrm>
          <a:prstGeom prst="line">
            <a:avLst/>
          </a:prstGeom>
          <a:ln cap="rnd" w="19050">
            <a:solidFill>
              <a:srgbClr val="CDCDCD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14807743" y="2116511"/>
            <a:ext cx="1248170" cy="0"/>
          </a:xfrm>
          <a:prstGeom prst="line">
            <a:avLst/>
          </a:prstGeom>
          <a:ln cap="rnd" w="19050">
            <a:solidFill>
              <a:srgbClr val="CDCDCD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>
            <a:off x="5460820" y="2109867"/>
            <a:ext cx="0" cy="2813500"/>
          </a:xfrm>
          <a:prstGeom prst="line">
            <a:avLst/>
          </a:prstGeom>
          <a:ln cap="rnd" w="19050">
            <a:solidFill>
              <a:srgbClr val="CDCDCD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8" id="8"/>
          <p:cNvSpPr/>
          <p:nvPr/>
        </p:nvSpPr>
        <p:spPr>
          <a:xfrm>
            <a:off x="12518203" y="2109867"/>
            <a:ext cx="0" cy="2813500"/>
          </a:xfrm>
          <a:prstGeom prst="line">
            <a:avLst/>
          </a:prstGeom>
          <a:ln cap="rnd" w="19050">
            <a:solidFill>
              <a:srgbClr val="CDCDCD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9" id="9"/>
          <p:cNvSpPr/>
          <p:nvPr/>
        </p:nvSpPr>
        <p:spPr>
          <a:xfrm>
            <a:off x="8964218" y="4916722"/>
            <a:ext cx="1255488" cy="0"/>
          </a:xfrm>
          <a:prstGeom prst="line">
            <a:avLst/>
          </a:prstGeom>
          <a:ln cap="rnd" w="19050">
            <a:solidFill>
              <a:srgbClr val="CDCDCD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10" id="10"/>
          <p:cNvSpPr/>
          <p:nvPr/>
        </p:nvSpPr>
        <p:spPr>
          <a:xfrm>
            <a:off x="7716049" y="2116511"/>
            <a:ext cx="1248170" cy="0"/>
          </a:xfrm>
          <a:prstGeom prst="line">
            <a:avLst/>
          </a:prstGeom>
          <a:ln cap="rnd" w="19050">
            <a:solidFill>
              <a:srgbClr val="CDCDCD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11" id="11"/>
          <p:cNvSpPr/>
          <p:nvPr/>
        </p:nvSpPr>
        <p:spPr>
          <a:xfrm>
            <a:off x="8970863" y="2109867"/>
            <a:ext cx="0" cy="2813500"/>
          </a:xfrm>
          <a:prstGeom prst="line">
            <a:avLst/>
          </a:prstGeom>
          <a:ln cap="rnd" w="19050">
            <a:solidFill>
              <a:srgbClr val="CDCDCD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3181148" y="4291977"/>
            <a:ext cx="1013620" cy="1013620"/>
          </a:xfrm>
          <a:custGeom>
            <a:avLst/>
            <a:gdLst/>
            <a:ahLst/>
            <a:cxnLst/>
            <a:rect r="r" b="b" t="t" l="l"/>
            <a:pathLst>
              <a:path h="1013620" w="1013620">
                <a:moveTo>
                  <a:pt x="0" y="0"/>
                </a:moveTo>
                <a:lnTo>
                  <a:pt x="1013619" y="0"/>
                </a:lnTo>
                <a:lnTo>
                  <a:pt x="1013619" y="1013619"/>
                </a:lnTo>
                <a:lnTo>
                  <a:pt x="0" y="10136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2232087" y="1750005"/>
            <a:ext cx="2911741" cy="2911741"/>
          </a:xfrm>
          <a:custGeom>
            <a:avLst/>
            <a:gdLst/>
            <a:ahLst/>
            <a:cxnLst/>
            <a:rect r="r" b="b" t="t" l="l"/>
            <a:pathLst>
              <a:path h="2911741" w="2911741">
                <a:moveTo>
                  <a:pt x="0" y="0"/>
                </a:moveTo>
                <a:lnTo>
                  <a:pt x="2911741" y="0"/>
                </a:lnTo>
                <a:lnTo>
                  <a:pt x="2911741" y="2911742"/>
                </a:lnTo>
                <a:lnTo>
                  <a:pt x="0" y="29117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3258031" y="4368860"/>
            <a:ext cx="859853" cy="859853"/>
          </a:xfrm>
          <a:custGeom>
            <a:avLst/>
            <a:gdLst/>
            <a:ahLst/>
            <a:cxnLst/>
            <a:rect r="r" b="b" t="t" l="l"/>
            <a:pathLst>
              <a:path h="859853" w="859853">
                <a:moveTo>
                  <a:pt x="0" y="0"/>
                </a:moveTo>
                <a:lnTo>
                  <a:pt x="859853" y="0"/>
                </a:lnTo>
                <a:lnTo>
                  <a:pt x="859853" y="859853"/>
                </a:lnTo>
                <a:lnTo>
                  <a:pt x="0" y="8598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6715183" y="1750005"/>
            <a:ext cx="996579" cy="996579"/>
          </a:xfrm>
          <a:custGeom>
            <a:avLst/>
            <a:gdLst/>
            <a:ahLst/>
            <a:cxnLst/>
            <a:rect r="r" b="b" t="t" l="l"/>
            <a:pathLst>
              <a:path h="996579" w="996579">
                <a:moveTo>
                  <a:pt x="0" y="0"/>
                </a:moveTo>
                <a:lnTo>
                  <a:pt x="996579" y="0"/>
                </a:lnTo>
                <a:lnTo>
                  <a:pt x="996579" y="996579"/>
                </a:lnTo>
                <a:lnTo>
                  <a:pt x="0" y="99657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5757601" y="2393855"/>
            <a:ext cx="2911741" cy="2911741"/>
          </a:xfrm>
          <a:custGeom>
            <a:avLst/>
            <a:gdLst/>
            <a:ahLst/>
            <a:cxnLst/>
            <a:rect r="r" b="b" t="t" l="l"/>
            <a:pathLst>
              <a:path h="2911741" w="2911741">
                <a:moveTo>
                  <a:pt x="0" y="0"/>
                </a:moveTo>
                <a:lnTo>
                  <a:pt x="2911742" y="0"/>
                </a:lnTo>
                <a:lnTo>
                  <a:pt x="2911742" y="2911741"/>
                </a:lnTo>
                <a:lnTo>
                  <a:pt x="0" y="291174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6783546" y="1818369"/>
            <a:ext cx="859853" cy="859853"/>
          </a:xfrm>
          <a:custGeom>
            <a:avLst/>
            <a:gdLst/>
            <a:ahLst/>
            <a:cxnLst/>
            <a:rect r="r" b="b" t="t" l="l"/>
            <a:pathLst>
              <a:path h="859853" w="859853">
                <a:moveTo>
                  <a:pt x="0" y="0"/>
                </a:moveTo>
                <a:lnTo>
                  <a:pt x="859852" y="0"/>
                </a:lnTo>
                <a:lnTo>
                  <a:pt x="859852" y="859852"/>
                </a:lnTo>
                <a:lnTo>
                  <a:pt x="0" y="85985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3766212" y="1750005"/>
            <a:ext cx="996579" cy="996579"/>
          </a:xfrm>
          <a:custGeom>
            <a:avLst/>
            <a:gdLst/>
            <a:ahLst/>
            <a:cxnLst/>
            <a:rect r="r" b="b" t="t" l="l"/>
            <a:pathLst>
              <a:path h="996579" w="996579">
                <a:moveTo>
                  <a:pt x="0" y="0"/>
                </a:moveTo>
                <a:lnTo>
                  <a:pt x="996579" y="0"/>
                </a:lnTo>
                <a:lnTo>
                  <a:pt x="996579" y="996579"/>
                </a:lnTo>
                <a:lnTo>
                  <a:pt x="0" y="99657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2808630" y="2393855"/>
            <a:ext cx="2911741" cy="2911741"/>
          </a:xfrm>
          <a:custGeom>
            <a:avLst/>
            <a:gdLst/>
            <a:ahLst/>
            <a:cxnLst/>
            <a:rect r="r" b="b" t="t" l="l"/>
            <a:pathLst>
              <a:path h="2911741" w="2911741">
                <a:moveTo>
                  <a:pt x="0" y="0"/>
                </a:moveTo>
                <a:lnTo>
                  <a:pt x="2911742" y="0"/>
                </a:lnTo>
                <a:lnTo>
                  <a:pt x="2911742" y="2911741"/>
                </a:lnTo>
                <a:lnTo>
                  <a:pt x="0" y="291174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3834575" y="1818369"/>
            <a:ext cx="859853" cy="859853"/>
          </a:xfrm>
          <a:custGeom>
            <a:avLst/>
            <a:gdLst/>
            <a:ahLst/>
            <a:cxnLst/>
            <a:rect r="r" b="b" t="t" l="l"/>
            <a:pathLst>
              <a:path h="859853" w="859853">
                <a:moveTo>
                  <a:pt x="0" y="0"/>
                </a:moveTo>
                <a:lnTo>
                  <a:pt x="859852" y="0"/>
                </a:lnTo>
                <a:lnTo>
                  <a:pt x="859852" y="859852"/>
                </a:lnTo>
                <a:lnTo>
                  <a:pt x="0" y="85985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0240697" y="4309017"/>
            <a:ext cx="996579" cy="996579"/>
          </a:xfrm>
          <a:custGeom>
            <a:avLst/>
            <a:gdLst/>
            <a:ahLst/>
            <a:cxnLst/>
            <a:rect r="r" b="b" t="t" l="l"/>
            <a:pathLst>
              <a:path h="996579" w="996579">
                <a:moveTo>
                  <a:pt x="0" y="0"/>
                </a:moveTo>
                <a:lnTo>
                  <a:pt x="996579" y="0"/>
                </a:lnTo>
                <a:lnTo>
                  <a:pt x="996579" y="996579"/>
                </a:lnTo>
                <a:lnTo>
                  <a:pt x="0" y="996579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9283116" y="1750005"/>
            <a:ext cx="2911741" cy="2911741"/>
          </a:xfrm>
          <a:custGeom>
            <a:avLst/>
            <a:gdLst/>
            <a:ahLst/>
            <a:cxnLst/>
            <a:rect r="r" b="b" t="t" l="l"/>
            <a:pathLst>
              <a:path h="2911741" w="2911741">
                <a:moveTo>
                  <a:pt x="0" y="0"/>
                </a:moveTo>
                <a:lnTo>
                  <a:pt x="2911741" y="0"/>
                </a:lnTo>
                <a:lnTo>
                  <a:pt x="2911741" y="2911742"/>
                </a:lnTo>
                <a:lnTo>
                  <a:pt x="0" y="2911742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0309060" y="4385901"/>
            <a:ext cx="859853" cy="859853"/>
          </a:xfrm>
          <a:custGeom>
            <a:avLst/>
            <a:gdLst/>
            <a:ahLst/>
            <a:cxnLst/>
            <a:rect r="r" b="b" t="t" l="l"/>
            <a:pathLst>
              <a:path h="859853" w="859853">
                <a:moveTo>
                  <a:pt x="0" y="0"/>
                </a:moveTo>
                <a:lnTo>
                  <a:pt x="859853" y="0"/>
                </a:lnTo>
                <a:lnTo>
                  <a:pt x="859853" y="859852"/>
                </a:lnTo>
                <a:lnTo>
                  <a:pt x="0" y="859852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24" id="24"/>
          <p:cNvSpPr/>
          <p:nvPr/>
        </p:nvSpPr>
        <p:spPr>
          <a:xfrm>
            <a:off x="7738876" y="8961003"/>
            <a:ext cx="1255488" cy="0"/>
          </a:xfrm>
          <a:prstGeom prst="line">
            <a:avLst/>
          </a:prstGeom>
          <a:ln cap="rnd" w="19050">
            <a:solidFill>
              <a:srgbClr val="CDCDCD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25" id="25"/>
          <p:cNvSpPr/>
          <p:nvPr/>
        </p:nvSpPr>
        <p:spPr>
          <a:xfrm>
            <a:off x="14796259" y="8961003"/>
            <a:ext cx="1255488" cy="0"/>
          </a:xfrm>
          <a:prstGeom prst="line">
            <a:avLst/>
          </a:prstGeom>
          <a:ln cap="rnd" w="19050">
            <a:solidFill>
              <a:srgbClr val="CDCDCD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26" id="26"/>
          <p:cNvSpPr/>
          <p:nvPr/>
        </p:nvSpPr>
        <p:spPr>
          <a:xfrm>
            <a:off x="8981075" y="6160791"/>
            <a:ext cx="1248170" cy="0"/>
          </a:xfrm>
          <a:prstGeom prst="line">
            <a:avLst/>
          </a:prstGeom>
          <a:ln cap="rnd" w="19050">
            <a:solidFill>
              <a:srgbClr val="CDCDCD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27" id="27"/>
          <p:cNvSpPr/>
          <p:nvPr/>
        </p:nvSpPr>
        <p:spPr>
          <a:xfrm>
            <a:off x="8987720" y="6154147"/>
            <a:ext cx="0" cy="2813500"/>
          </a:xfrm>
          <a:prstGeom prst="line">
            <a:avLst/>
          </a:prstGeom>
          <a:ln cap="rnd" w="19050">
            <a:solidFill>
              <a:srgbClr val="CDCDCD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28" id="28"/>
          <p:cNvSpPr/>
          <p:nvPr/>
        </p:nvSpPr>
        <p:spPr>
          <a:xfrm>
            <a:off x="16042759" y="2121051"/>
            <a:ext cx="0" cy="6857780"/>
          </a:xfrm>
          <a:prstGeom prst="line">
            <a:avLst/>
          </a:prstGeom>
          <a:ln cap="rnd" w="19050">
            <a:solidFill>
              <a:srgbClr val="CDCDCD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29" id="29"/>
          <p:cNvSpPr/>
          <p:nvPr/>
        </p:nvSpPr>
        <p:spPr>
          <a:xfrm>
            <a:off x="12491118" y="8961003"/>
            <a:ext cx="1255488" cy="0"/>
          </a:xfrm>
          <a:prstGeom prst="line">
            <a:avLst/>
          </a:prstGeom>
          <a:ln cap="rnd" w="19050">
            <a:solidFill>
              <a:srgbClr val="CDCDCD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30" id="30"/>
          <p:cNvSpPr/>
          <p:nvPr/>
        </p:nvSpPr>
        <p:spPr>
          <a:xfrm>
            <a:off x="5463805" y="8961003"/>
            <a:ext cx="1255488" cy="0"/>
          </a:xfrm>
          <a:prstGeom prst="line">
            <a:avLst/>
          </a:prstGeom>
          <a:ln cap="rnd" w="19050">
            <a:solidFill>
              <a:srgbClr val="CDCDCD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31" id="31"/>
          <p:cNvSpPr/>
          <p:nvPr/>
        </p:nvSpPr>
        <p:spPr>
          <a:xfrm>
            <a:off x="11242949" y="6160791"/>
            <a:ext cx="1248170" cy="0"/>
          </a:xfrm>
          <a:prstGeom prst="line">
            <a:avLst/>
          </a:prstGeom>
          <a:ln cap="rnd" w="19050">
            <a:solidFill>
              <a:srgbClr val="CDCDCD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32" id="32"/>
          <p:cNvSpPr/>
          <p:nvPr/>
        </p:nvSpPr>
        <p:spPr>
          <a:xfrm>
            <a:off x="4215635" y="6160791"/>
            <a:ext cx="1248170" cy="0"/>
          </a:xfrm>
          <a:prstGeom prst="line">
            <a:avLst/>
          </a:prstGeom>
          <a:ln cap="rnd" w="19050">
            <a:solidFill>
              <a:srgbClr val="CDCDCD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33" id="33"/>
          <p:cNvSpPr/>
          <p:nvPr/>
        </p:nvSpPr>
        <p:spPr>
          <a:xfrm>
            <a:off x="12497763" y="6154147"/>
            <a:ext cx="0" cy="2813500"/>
          </a:xfrm>
          <a:prstGeom prst="line">
            <a:avLst/>
          </a:prstGeom>
          <a:ln cap="rnd" w="19050">
            <a:solidFill>
              <a:srgbClr val="CDCDCD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34" id="34"/>
          <p:cNvSpPr/>
          <p:nvPr/>
        </p:nvSpPr>
        <p:spPr>
          <a:xfrm>
            <a:off x="5470449" y="6154147"/>
            <a:ext cx="0" cy="2813500"/>
          </a:xfrm>
          <a:prstGeom prst="line">
            <a:avLst/>
          </a:prstGeom>
          <a:ln cap="rnd" w="19050">
            <a:solidFill>
              <a:srgbClr val="CDCDCD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35" id="35"/>
          <p:cNvSpPr/>
          <p:nvPr/>
        </p:nvSpPr>
        <p:spPr>
          <a:xfrm flipH="false" flipV="false" rot="0">
            <a:off x="6708048" y="8336257"/>
            <a:ext cx="1013620" cy="1013620"/>
          </a:xfrm>
          <a:custGeom>
            <a:avLst/>
            <a:gdLst/>
            <a:ahLst/>
            <a:cxnLst/>
            <a:rect r="r" b="b" t="t" l="l"/>
            <a:pathLst>
              <a:path h="1013620" w="1013620">
                <a:moveTo>
                  <a:pt x="0" y="0"/>
                </a:moveTo>
                <a:lnTo>
                  <a:pt x="1013619" y="0"/>
                </a:lnTo>
                <a:lnTo>
                  <a:pt x="1013619" y="1013620"/>
                </a:lnTo>
                <a:lnTo>
                  <a:pt x="0" y="101362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6" id="36"/>
          <p:cNvSpPr/>
          <p:nvPr/>
        </p:nvSpPr>
        <p:spPr>
          <a:xfrm flipH="false" flipV="false" rot="0">
            <a:off x="5758987" y="5794286"/>
            <a:ext cx="2911741" cy="2911741"/>
          </a:xfrm>
          <a:custGeom>
            <a:avLst/>
            <a:gdLst/>
            <a:ahLst/>
            <a:cxnLst/>
            <a:rect r="r" b="b" t="t" l="l"/>
            <a:pathLst>
              <a:path h="2911741" w="2911741">
                <a:moveTo>
                  <a:pt x="0" y="0"/>
                </a:moveTo>
                <a:lnTo>
                  <a:pt x="2911741" y="0"/>
                </a:lnTo>
                <a:lnTo>
                  <a:pt x="2911741" y="2911741"/>
                </a:lnTo>
                <a:lnTo>
                  <a:pt x="0" y="2911741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7" id="37"/>
          <p:cNvSpPr/>
          <p:nvPr/>
        </p:nvSpPr>
        <p:spPr>
          <a:xfrm flipH="false" flipV="false" rot="0">
            <a:off x="6784931" y="8413141"/>
            <a:ext cx="859853" cy="859853"/>
          </a:xfrm>
          <a:custGeom>
            <a:avLst/>
            <a:gdLst/>
            <a:ahLst/>
            <a:cxnLst/>
            <a:rect r="r" b="b" t="t" l="l"/>
            <a:pathLst>
              <a:path h="859853" w="859853">
                <a:moveTo>
                  <a:pt x="0" y="0"/>
                </a:moveTo>
                <a:lnTo>
                  <a:pt x="859853" y="0"/>
                </a:lnTo>
                <a:lnTo>
                  <a:pt x="859853" y="859852"/>
                </a:lnTo>
                <a:lnTo>
                  <a:pt x="0" y="859852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8" id="38"/>
          <p:cNvSpPr/>
          <p:nvPr/>
        </p:nvSpPr>
        <p:spPr>
          <a:xfrm flipH="false" flipV="false" rot="0">
            <a:off x="10242083" y="5794286"/>
            <a:ext cx="996579" cy="996579"/>
          </a:xfrm>
          <a:custGeom>
            <a:avLst/>
            <a:gdLst/>
            <a:ahLst/>
            <a:cxnLst/>
            <a:rect r="r" b="b" t="t" l="l"/>
            <a:pathLst>
              <a:path h="996579" w="996579">
                <a:moveTo>
                  <a:pt x="0" y="0"/>
                </a:moveTo>
                <a:lnTo>
                  <a:pt x="996579" y="0"/>
                </a:lnTo>
                <a:lnTo>
                  <a:pt x="996579" y="996579"/>
                </a:lnTo>
                <a:lnTo>
                  <a:pt x="0" y="996579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9" id="39"/>
          <p:cNvSpPr/>
          <p:nvPr/>
        </p:nvSpPr>
        <p:spPr>
          <a:xfrm flipH="false" flipV="false" rot="0">
            <a:off x="9284501" y="6438136"/>
            <a:ext cx="2911741" cy="2911741"/>
          </a:xfrm>
          <a:custGeom>
            <a:avLst/>
            <a:gdLst/>
            <a:ahLst/>
            <a:cxnLst/>
            <a:rect r="r" b="b" t="t" l="l"/>
            <a:pathLst>
              <a:path h="2911741" w="2911741">
                <a:moveTo>
                  <a:pt x="0" y="0"/>
                </a:moveTo>
                <a:lnTo>
                  <a:pt x="2911742" y="0"/>
                </a:lnTo>
                <a:lnTo>
                  <a:pt x="2911742" y="2911741"/>
                </a:lnTo>
                <a:lnTo>
                  <a:pt x="0" y="2911741"/>
                </a:lnTo>
                <a:lnTo>
                  <a:pt x="0" y="0"/>
                </a:lnTo>
                <a:close/>
              </a:path>
            </a:pathLst>
          </a:custGeom>
          <a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0" id="40"/>
          <p:cNvSpPr/>
          <p:nvPr/>
        </p:nvSpPr>
        <p:spPr>
          <a:xfrm flipH="false" flipV="false" rot="0">
            <a:off x="10310446" y="5862649"/>
            <a:ext cx="859853" cy="859853"/>
          </a:xfrm>
          <a:custGeom>
            <a:avLst/>
            <a:gdLst/>
            <a:ahLst/>
            <a:cxnLst/>
            <a:rect r="r" b="b" t="t" l="l"/>
            <a:pathLst>
              <a:path h="859853" w="859853">
                <a:moveTo>
                  <a:pt x="0" y="0"/>
                </a:moveTo>
                <a:lnTo>
                  <a:pt x="859852" y="0"/>
                </a:lnTo>
                <a:lnTo>
                  <a:pt x="859852" y="859853"/>
                </a:lnTo>
                <a:lnTo>
                  <a:pt x="0" y="859853"/>
                </a:lnTo>
                <a:lnTo>
                  <a:pt x="0" y="0"/>
                </a:lnTo>
                <a:close/>
              </a:path>
            </a:pathLst>
          </a:custGeom>
          <a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1" id="41"/>
          <p:cNvSpPr/>
          <p:nvPr/>
        </p:nvSpPr>
        <p:spPr>
          <a:xfrm flipH="false" flipV="false" rot="0">
            <a:off x="13767597" y="8353298"/>
            <a:ext cx="996579" cy="996579"/>
          </a:xfrm>
          <a:custGeom>
            <a:avLst/>
            <a:gdLst/>
            <a:ahLst/>
            <a:cxnLst/>
            <a:rect r="r" b="b" t="t" l="l"/>
            <a:pathLst>
              <a:path h="996579" w="996579">
                <a:moveTo>
                  <a:pt x="0" y="0"/>
                </a:moveTo>
                <a:lnTo>
                  <a:pt x="996579" y="0"/>
                </a:lnTo>
                <a:lnTo>
                  <a:pt x="996579" y="996579"/>
                </a:lnTo>
                <a:lnTo>
                  <a:pt x="0" y="996579"/>
                </a:lnTo>
                <a:lnTo>
                  <a:pt x="0" y="0"/>
                </a:lnTo>
                <a:close/>
              </a:path>
            </a:pathLst>
          </a:custGeom>
          <a:blipFill>
            <a:blip r:embed="rId38">
              <a:extLs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2" id="42"/>
          <p:cNvSpPr/>
          <p:nvPr/>
        </p:nvSpPr>
        <p:spPr>
          <a:xfrm flipH="false" flipV="false" rot="0">
            <a:off x="12810016" y="5794286"/>
            <a:ext cx="2911741" cy="2911741"/>
          </a:xfrm>
          <a:custGeom>
            <a:avLst/>
            <a:gdLst/>
            <a:ahLst/>
            <a:cxnLst/>
            <a:rect r="r" b="b" t="t" l="l"/>
            <a:pathLst>
              <a:path h="2911741" w="2911741">
                <a:moveTo>
                  <a:pt x="0" y="0"/>
                </a:moveTo>
                <a:lnTo>
                  <a:pt x="2911741" y="0"/>
                </a:lnTo>
                <a:lnTo>
                  <a:pt x="2911741" y="2911741"/>
                </a:lnTo>
                <a:lnTo>
                  <a:pt x="0" y="2911741"/>
                </a:lnTo>
                <a:lnTo>
                  <a:pt x="0" y="0"/>
                </a:lnTo>
                <a:close/>
              </a:path>
            </a:pathLst>
          </a:custGeom>
          <a:blipFill>
            <a:blip r:embed="rId40"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3" id="43"/>
          <p:cNvSpPr/>
          <p:nvPr/>
        </p:nvSpPr>
        <p:spPr>
          <a:xfrm flipH="false" flipV="false" rot="0">
            <a:off x="13835960" y="8430182"/>
            <a:ext cx="859853" cy="859853"/>
          </a:xfrm>
          <a:custGeom>
            <a:avLst/>
            <a:gdLst/>
            <a:ahLst/>
            <a:cxnLst/>
            <a:rect r="r" b="b" t="t" l="l"/>
            <a:pathLst>
              <a:path h="859853" w="859853">
                <a:moveTo>
                  <a:pt x="0" y="0"/>
                </a:moveTo>
                <a:lnTo>
                  <a:pt x="859853" y="0"/>
                </a:lnTo>
                <a:lnTo>
                  <a:pt x="859853" y="859852"/>
                </a:lnTo>
                <a:lnTo>
                  <a:pt x="0" y="859852"/>
                </a:lnTo>
                <a:lnTo>
                  <a:pt x="0" y="0"/>
                </a:lnTo>
                <a:close/>
              </a:path>
            </a:pathLst>
          </a:custGeom>
          <a:blipFill>
            <a:blip r:embed="rId42">
              <a:extLst>
                <a:ext uri="{96DAC541-7B7A-43D3-8B79-37D633B846F1}">
                  <asvg:svgBlip xmlns:asvg="http://schemas.microsoft.com/office/drawing/2016/SVG/main" r:embed="rId4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4" id="44"/>
          <p:cNvSpPr/>
          <p:nvPr/>
        </p:nvSpPr>
        <p:spPr>
          <a:xfrm flipH="false" flipV="false" rot="0">
            <a:off x="3189668" y="5794286"/>
            <a:ext cx="996579" cy="996579"/>
          </a:xfrm>
          <a:custGeom>
            <a:avLst/>
            <a:gdLst/>
            <a:ahLst/>
            <a:cxnLst/>
            <a:rect r="r" b="b" t="t" l="l"/>
            <a:pathLst>
              <a:path h="996579" w="996579">
                <a:moveTo>
                  <a:pt x="0" y="0"/>
                </a:moveTo>
                <a:lnTo>
                  <a:pt x="996579" y="0"/>
                </a:lnTo>
                <a:lnTo>
                  <a:pt x="996579" y="996579"/>
                </a:lnTo>
                <a:lnTo>
                  <a:pt x="0" y="996579"/>
                </a:lnTo>
                <a:lnTo>
                  <a:pt x="0" y="0"/>
                </a:lnTo>
                <a:close/>
              </a:path>
            </a:pathLst>
          </a:custGeom>
          <a:blipFill>
            <a:blip r:embed="rId44">
              <a:extLst>
                <a:ext uri="{96DAC541-7B7A-43D3-8B79-37D633B846F1}">
                  <asvg:svgBlip xmlns:asvg="http://schemas.microsoft.com/office/drawing/2016/SVG/main" r:embed="rId4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5" id="45"/>
          <p:cNvSpPr/>
          <p:nvPr/>
        </p:nvSpPr>
        <p:spPr>
          <a:xfrm flipH="false" flipV="false" rot="0">
            <a:off x="2232087" y="6438136"/>
            <a:ext cx="2911741" cy="2911741"/>
          </a:xfrm>
          <a:custGeom>
            <a:avLst/>
            <a:gdLst/>
            <a:ahLst/>
            <a:cxnLst/>
            <a:rect r="r" b="b" t="t" l="l"/>
            <a:pathLst>
              <a:path h="2911741" w="2911741">
                <a:moveTo>
                  <a:pt x="0" y="0"/>
                </a:moveTo>
                <a:lnTo>
                  <a:pt x="2911741" y="0"/>
                </a:lnTo>
                <a:lnTo>
                  <a:pt x="2911741" y="2911741"/>
                </a:lnTo>
                <a:lnTo>
                  <a:pt x="0" y="2911741"/>
                </a:lnTo>
                <a:lnTo>
                  <a:pt x="0" y="0"/>
                </a:lnTo>
                <a:close/>
              </a:path>
            </a:pathLst>
          </a:custGeom>
          <a:blipFill>
            <a:blip r:embed="rId46">
              <a:extLst>
                <a:ext uri="{96DAC541-7B7A-43D3-8B79-37D633B846F1}">
                  <asvg:svgBlip xmlns:asvg="http://schemas.microsoft.com/office/drawing/2016/SVG/main" r:embed="rId4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6" id="46"/>
          <p:cNvSpPr/>
          <p:nvPr/>
        </p:nvSpPr>
        <p:spPr>
          <a:xfrm flipH="false" flipV="false" rot="0">
            <a:off x="3258031" y="5862649"/>
            <a:ext cx="859853" cy="859853"/>
          </a:xfrm>
          <a:custGeom>
            <a:avLst/>
            <a:gdLst/>
            <a:ahLst/>
            <a:cxnLst/>
            <a:rect r="r" b="b" t="t" l="l"/>
            <a:pathLst>
              <a:path h="859853" w="859853">
                <a:moveTo>
                  <a:pt x="0" y="0"/>
                </a:moveTo>
                <a:lnTo>
                  <a:pt x="859853" y="0"/>
                </a:lnTo>
                <a:lnTo>
                  <a:pt x="859853" y="859853"/>
                </a:lnTo>
                <a:lnTo>
                  <a:pt x="0" y="859853"/>
                </a:lnTo>
                <a:lnTo>
                  <a:pt x="0" y="0"/>
                </a:lnTo>
                <a:close/>
              </a:path>
            </a:pathLst>
          </a:custGeom>
          <a:blipFill>
            <a:blip r:embed="rId48">
              <a:extLst>
                <a:ext uri="{96DAC541-7B7A-43D3-8B79-37D633B846F1}">
                  <asvg:svgBlip xmlns:asvg="http://schemas.microsoft.com/office/drawing/2016/SVG/main" r:embed="rId4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7" id="47"/>
          <p:cNvSpPr/>
          <p:nvPr/>
        </p:nvSpPr>
        <p:spPr>
          <a:xfrm flipH="false" flipV="false" rot="0">
            <a:off x="3292719" y="1952690"/>
            <a:ext cx="790476" cy="939645"/>
          </a:xfrm>
          <a:custGeom>
            <a:avLst/>
            <a:gdLst/>
            <a:ahLst/>
            <a:cxnLst/>
            <a:rect r="r" b="b" t="t" l="l"/>
            <a:pathLst>
              <a:path h="939645" w="790476">
                <a:moveTo>
                  <a:pt x="0" y="0"/>
                </a:moveTo>
                <a:lnTo>
                  <a:pt x="790477" y="0"/>
                </a:lnTo>
                <a:lnTo>
                  <a:pt x="790477" y="939645"/>
                </a:lnTo>
                <a:lnTo>
                  <a:pt x="0" y="939645"/>
                </a:lnTo>
                <a:lnTo>
                  <a:pt x="0" y="0"/>
                </a:lnTo>
                <a:close/>
              </a:path>
            </a:pathLst>
          </a:custGeom>
          <a:blipFill>
            <a:blip r:embed="rId50"/>
            <a:stretch>
              <a:fillRect l="0" t="0" r="0" b="0"/>
            </a:stretch>
          </a:blipFill>
        </p:spPr>
      </p:sp>
      <p:sp>
        <p:nvSpPr>
          <p:cNvPr name="Freeform 48" id="48"/>
          <p:cNvSpPr/>
          <p:nvPr/>
        </p:nvSpPr>
        <p:spPr>
          <a:xfrm flipH="false" flipV="false" rot="0">
            <a:off x="6844132" y="2732398"/>
            <a:ext cx="800652" cy="822236"/>
          </a:xfrm>
          <a:custGeom>
            <a:avLst/>
            <a:gdLst/>
            <a:ahLst/>
            <a:cxnLst/>
            <a:rect r="r" b="b" t="t" l="l"/>
            <a:pathLst>
              <a:path h="822236" w="800652">
                <a:moveTo>
                  <a:pt x="0" y="0"/>
                </a:moveTo>
                <a:lnTo>
                  <a:pt x="800652" y="0"/>
                </a:lnTo>
                <a:lnTo>
                  <a:pt x="800652" y="822236"/>
                </a:lnTo>
                <a:lnTo>
                  <a:pt x="0" y="822236"/>
                </a:lnTo>
                <a:lnTo>
                  <a:pt x="0" y="0"/>
                </a:lnTo>
                <a:close/>
              </a:path>
            </a:pathLst>
          </a:custGeom>
          <a:blipFill>
            <a:blip r:embed="rId51">
              <a:extLst>
                <a:ext uri="{96DAC541-7B7A-43D3-8B79-37D633B846F1}">
                  <asvg:svgBlip xmlns:asvg="http://schemas.microsoft.com/office/drawing/2016/SVG/main" r:embed="rId5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9" id="49"/>
          <p:cNvSpPr/>
          <p:nvPr/>
        </p:nvSpPr>
        <p:spPr>
          <a:xfrm flipH="false" flipV="false" rot="0">
            <a:off x="10405253" y="1855613"/>
            <a:ext cx="580245" cy="890971"/>
          </a:xfrm>
          <a:custGeom>
            <a:avLst/>
            <a:gdLst/>
            <a:ahLst/>
            <a:cxnLst/>
            <a:rect r="r" b="b" t="t" l="l"/>
            <a:pathLst>
              <a:path h="890971" w="580245">
                <a:moveTo>
                  <a:pt x="0" y="0"/>
                </a:moveTo>
                <a:lnTo>
                  <a:pt x="580245" y="0"/>
                </a:lnTo>
                <a:lnTo>
                  <a:pt x="580245" y="890971"/>
                </a:lnTo>
                <a:lnTo>
                  <a:pt x="0" y="890971"/>
                </a:lnTo>
                <a:lnTo>
                  <a:pt x="0" y="0"/>
                </a:lnTo>
                <a:close/>
              </a:path>
            </a:pathLst>
          </a:custGeom>
          <a:blipFill>
            <a:blip r:embed="rId53">
              <a:extLst>
                <a:ext uri="{96DAC541-7B7A-43D3-8B79-37D633B846F1}">
                  <asvg:svgBlip xmlns:asvg="http://schemas.microsoft.com/office/drawing/2016/SVG/main" r:embed="rId5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0" id="50"/>
          <p:cNvSpPr/>
          <p:nvPr/>
        </p:nvSpPr>
        <p:spPr>
          <a:xfrm flipH="false" flipV="false" rot="0">
            <a:off x="13899328" y="2596145"/>
            <a:ext cx="838678" cy="958489"/>
          </a:xfrm>
          <a:custGeom>
            <a:avLst/>
            <a:gdLst/>
            <a:ahLst/>
            <a:cxnLst/>
            <a:rect r="r" b="b" t="t" l="l"/>
            <a:pathLst>
              <a:path h="958489" w="838678">
                <a:moveTo>
                  <a:pt x="0" y="0"/>
                </a:moveTo>
                <a:lnTo>
                  <a:pt x="838678" y="0"/>
                </a:lnTo>
                <a:lnTo>
                  <a:pt x="838678" y="958489"/>
                </a:lnTo>
                <a:lnTo>
                  <a:pt x="0" y="958489"/>
                </a:lnTo>
                <a:lnTo>
                  <a:pt x="0" y="0"/>
                </a:lnTo>
                <a:close/>
              </a:path>
            </a:pathLst>
          </a:custGeom>
          <a:blipFill>
            <a:blip r:embed="rId55">
              <a:extLst>
                <a:ext uri="{96DAC541-7B7A-43D3-8B79-37D633B846F1}">
                  <asvg:svgBlip xmlns:asvg="http://schemas.microsoft.com/office/drawing/2016/SVG/main" r:embed="rId5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0">
            <a:off x="13745538" y="5954891"/>
            <a:ext cx="1101812" cy="1301994"/>
          </a:xfrm>
          <a:custGeom>
            <a:avLst/>
            <a:gdLst/>
            <a:ahLst/>
            <a:cxnLst/>
            <a:rect r="r" b="b" t="t" l="l"/>
            <a:pathLst>
              <a:path h="1301994" w="1101812">
                <a:moveTo>
                  <a:pt x="0" y="0"/>
                </a:moveTo>
                <a:lnTo>
                  <a:pt x="1101812" y="0"/>
                </a:lnTo>
                <a:lnTo>
                  <a:pt x="1101812" y="1301994"/>
                </a:lnTo>
                <a:lnTo>
                  <a:pt x="0" y="1301994"/>
                </a:lnTo>
                <a:lnTo>
                  <a:pt x="0" y="0"/>
                </a:lnTo>
                <a:close/>
              </a:path>
            </a:pathLst>
          </a:custGeom>
          <a:blipFill>
            <a:blip r:embed="rId57">
              <a:extLst>
                <a:ext uri="{96DAC541-7B7A-43D3-8B79-37D633B846F1}">
                  <asvg:svgBlip xmlns:asvg="http://schemas.microsoft.com/office/drawing/2016/SVG/main" r:embed="rId5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2" id="52"/>
          <p:cNvSpPr/>
          <p:nvPr/>
        </p:nvSpPr>
        <p:spPr>
          <a:xfrm flipH="false" flipV="false" rot="0">
            <a:off x="10401623" y="6839257"/>
            <a:ext cx="825112" cy="687937"/>
          </a:xfrm>
          <a:custGeom>
            <a:avLst/>
            <a:gdLst/>
            <a:ahLst/>
            <a:cxnLst/>
            <a:rect r="r" b="b" t="t" l="l"/>
            <a:pathLst>
              <a:path h="687937" w="825112">
                <a:moveTo>
                  <a:pt x="0" y="0"/>
                </a:moveTo>
                <a:lnTo>
                  <a:pt x="825112" y="0"/>
                </a:lnTo>
                <a:lnTo>
                  <a:pt x="825112" y="687937"/>
                </a:lnTo>
                <a:lnTo>
                  <a:pt x="0" y="687937"/>
                </a:lnTo>
                <a:lnTo>
                  <a:pt x="0" y="0"/>
                </a:lnTo>
                <a:close/>
              </a:path>
            </a:pathLst>
          </a:custGeom>
          <a:blipFill>
            <a:blip r:embed="rId59">
              <a:extLst>
                <a:ext uri="{96DAC541-7B7A-43D3-8B79-37D633B846F1}">
                  <asvg:svgBlip xmlns:asvg="http://schemas.microsoft.com/office/drawing/2016/SVG/main" r:embed="rId6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3" id="53"/>
          <p:cNvSpPr/>
          <p:nvPr/>
        </p:nvSpPr>
        <p:spPr>
          <a:xfrm flipH="false" flipV="false" rot="0">
            <a:off x="6783546" y="6003893"/>
            <a:ext cx="786972" cy="786972"/>
          </a:xfrm>
          <a:custGeom>
            <a:avLst/>
            <a:gdLst/>
            <a:ahLst/>
            <a:cxnLst/>
            <a:rect r="r" b="b" t="t" l="l"/>
            <a:pathLst>
              <a:path h="786972" w="786972">
                <a:moveTo>
                  <a:pt x="0" y="0"/>
                </a:moveTo>
                <a:lnTo>
                  <a:pt x="786972" y="0"/>
                </a:lnTo>
                <a:lnTo>
                  <a:pt x="786972" y="786972"/>
                </a:lnTo>
                <a:lnTo>
                  <a:pt x="0" y="786972"/>
                </a:lnTo>
                <a:lnTo>
                  <a:pt x="0" y="0"/>
                </a:lnTo>
                <a:close/>
              </a:path>
            </a:pathLst>
          </a:custGeom>
          <a:blipFill>
            <a:blip r:embed="rId61">
              <a:extLst>
                <a:ext uri="{96DAC541-7B7A-43D3-8B79-37D633B846F1}">
                  <asvg:svgBlip xmlns:asvg="http://schemas.microsoft.com/office/drawing/2016/SVG/main" r:embed="rId6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4" id="54"/>
          <p:cNvSpPr/>
          <p:nvPr/>
        </p:nvSpPr>
        <p:spPr>
          <a:xfrm flipH="false" flipV="false" rot="0">
            <a:off x="3181148" y="6809915"/>
            <a:ext cx="953830" cy="628336"/>
          </a:xfrm>
          <a:custGeom>
            <a:avLst/>
            <a:gdLst/>
            <a:ahLst/>
            <a:cxnLst/>
            <a:rect r="r" b="b" t="t" l="l"/>
            <a:pathLst>
              <a:path h="628336" w="953830">
                <a:moveTo>
                  <a:pt x="0" y="0"/>
                </a:moveTo>
                <a:lnTo>
                  <a:pt x="953830" y="0"/>
                </a:lnTo>
                <a:lnTo>
                  <a:pt x="953830" y="628335"/>
                </a:lnTo>
                <a:lnTo>
                  <a:pt x="0" y="628335"/>
                </a:lnTo>
                <a:lnTo>
                  <a:pt x="0" y="0"/>
                </a:lnTo>
                <a:close/>
              </a:path>
            </a:pathLst>
          </a:custGeom>
          <a:blipFill>
            <a:blip r:embed="rId63">
              <a:extLst>
                <a:ext uri="{96DAC541-7B7A-43D3-8B79-37D633B846F1}">
                  <asvg:svgBlip xmlns:asvg="http://schemas.microsoft.com/office/drawing/2016/SVG/main" r:embed="rId6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5" id="55"/>
          <p:cNvSpPr txBox="true"/>
          <p:nvPr/>
        </p:nvSpPr>
        <p:spPr>
          <a:xfrm rot="0">
            <a:off x="3181148" y="4508309"/>
            <a:ext cx="1013620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spc="30">
                <a:solidFill>
                  <a:srgbClr val="FFFFFF"/>
                </a:solidFill>
                <a:latin typeface="Inter Bold"/>
              </a:rPr>
              <a:t>01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2645583" y="2861274"/>
            <a:ext cx="2084749" cy="1019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spc="29">
                <a:solidFill>
                  <a:srgbClr val="FFFFFF"/>
                </a:solidFill>
                <a:latin typeface="Alegreya Bold"/>
              </a:rPr>
              <a:t>Financial Pressure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6706662" y="1966337"/>
            <a:ext cx="1013620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spc="30">
                <a:solidFill>
                  <a:srgbClr val="FFFFFF"/>
                </a:solidFill>
                <a:latin typeface="Inter Bold"/>
              </a:rPr>
              <a:t>02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13757691" y="1966337"/>
            <a:ext cx="1013620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spc="30">
                <a:solidFill>
                  <a:srgbClr val="FFFFFF"/>
                </a:solidFill>
                <a:latin typeface="Inter Bold"/>
              </a:rPr>
              <a:t>04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10232177" y="4508309"/>
            <a:ext cx="1013620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spc="30">
                <a:solidFill>
                  <a:srgbClr val="FFFFFF"/>
                </a:solidFill>
                <a:latin typeface="Inter Bold"/>
              </a:rPr>
              <a:t>03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6708048" y="8552589"/>
            <a:ext cx="1013620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spc="30">
                <a:solidFill>
                  <a:srgbClr val="FFFFFF"/>
                </a:solidFill>
                <a:latin typeface="Inter Bold"/>
              </a:rPr>
              <a:t>07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10233562" y="6010618"/>
            <a:ext cx="1013620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spc="30">
                <a:solidFill>
                  <a:srgbClr val="FFFFFF"/>
                </a:solidFill>
                <a:latin typeface="Inter Bold"/>
              </a:rPr>
              <a:t>06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13759077" y="8552589"/>
            <a:ext cx="1013620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spc="30">
                <a:solidFill>
                  <a:srgbClr val="FFFFFF"/>
                </a:solidFill>
                <a:latin typeface="Inter Bold"/>
              </a:rPr>
              <a:t>05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3181148" y="6010618"/>
            <a:ext cx="1013620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spc="30">
                <a:solidFill>
                  <a:srgbClr val="FFFFFF"/>
                </a:solidFill>
                <a:latin typeface="Inter Bold"/>
              </a:rPr>
              <a:t>08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138175" y="170872"/>
            <a:ext cx="6862442" cy="10830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355"/>
              </a:lnSpc>
            </a:pPr>
            <a:r>
              <a:rPr lang="en-US" sz="3110">
                <a:solidFill>
                  <a:srgbClr val="D55300"/>
                </a:solidFill>
                <a:latin typeface="Montserrat Bold"/>
              </a:rPr>
              <a:t>FINDING 2a</a:t>
            </a:r>
            <a:r>
              <a:rPr lang="en-US" sz="3110">
                <a:solidFill>
                  <a:srgbClr val="FFFFFF"/>
                </a:solidFill>
                <a:latin typeface="Montserrat Bold"/>
              </a:rPr>
              <a:t>: </a:t>
            </a:r>
          </a:p>
          <a:p>
            <a:pPr>
              <a:lnSpc>
                <a:spcPts val="4355"/>
              </a:lnSpc>
            </a:pPr>
            <a:r>
              <a:rPr lang="en-US" sz="3110">
                <a:solidFill>
                  <a:srgbClr val="FFFFFF"/>
                </a:solidFill>
                <a:latin typeface="Montserrat Bold"/>
              </a:rPr>
              <a:t>PCS Influence on Members (-)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6112395" y="3604086"/>
            <a:ext cx="2084749" cy="1019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spc="29">
                <a:solidFill>
                  <a:srgbClr val="FFFFFF"/>
                </a:solidFill>
                <a:latin typeface="Alegreya Bold"/>
              </a:rPr>
              <a:t>Abuse of Funds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9755007" y="2813728"/>
            <a:ext cx="2279004" cy="14246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26"/>
              </a:lnSpc>
            </a:pPr>
            <a:r>
              <a:rPr lang="en-US" sz="2732" spc="27">
                <a:solidFill>
                  <a:srgbClr val="FFFFFF"/>
                </a:solidFill>
                <a:latin typeface="Alegreya Bold"/>
              </a:rPr>
              <a:t>Emotional Manipulation/Exploitation</a:t>
            </a:r>
          </a:p>
        </p:txBody>
      </p:sp>
      <p:sp>
        <p:nvSpPr>
          <p:cNvPr name="TextBox 67" id="67"/>
          <p:cNvSpPr txBox="true"/>
          <p:nvPr/>
        </p:nvSpPr>
        <p:spPr>
          <a:xfrm rot="0">
            <a:off x="9771804" y="7793858"/>
            <a:ext cx="2084749" cy="1019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spc="29">
                <a:solidFill>
                  <a:srgbClr val="FFFFFF"/>
                </a:solidFill>
                <a:latin typeface="Alegreya Bold"/>
              </a:rPr>
              <a:t>Exclusivity &amp; Elitism</a:t>
            </a:r>
          </a:p>
        </p:txBody>
      </p:sp>
      <p:sp>
        <p:nvSpPr>
          <p:cNvPr name="TextBox 68" id="68"/>
          <p:cNvSpPr txBox="true"/>
          <p:nvPr/>
        </p:nvSpPr>
        <p:spPr>
          <a:xfrm rot="0">
            <a:off x="13431213" y="7346182"/>
            <a:ext cx="2084749" cy="495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spc="29">
                <a:solidFill>
                  <a:srgbClr val="FFFFFF"/>
                </a:solidFill>
                <a:latin typeface="Alegreya Bold"/>
              </a:rPr>
              <a:t>Materialism</a:t>
            </a:r>
          </a:p>
        </p:txBody>
      </p:sp>
      <p:sp>
        <p:nvSpPr>
          <p:cNvPr name="TextBox 69" id="69"/>
          <p:cNvSpPr txBox="true"/>
          <p:nvPr/>
        </p:nvSpPr>
        <p:spPr>
          <a:xfrm rot="0">
            <a:off x="13289728" y="3796652"/>
            <a:ext cx="2084749" cy="1019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spc="29">
                <a:solidFill>
                  <a:srgbClr val="FFFFFF"/>
                </a:solidFill>
                <a:latin typeface="Alegreya Bold"/>
              </a:rPr>
              <a:t>Division &amp; Conflict</a:t>
            </a:r>
          </a:p>
        </p:txBody>
      </p:sp>
      <p:sp>
        <p:nvSpPr>
          <p:cNvPr name="TextBox 70" id="70"/>
          <p:cNvSpPr txBox="true"/>
          <p:nvPr/>
        </p:nvSpPr>
        <p:spPr>
          <a:xfrm rot="0">
            <a:off x="2842774" y="7562039"/>
            <a:ext cx="1694224" cy="16886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13"/>
              </a:lnSpc>
            </a:pPr>
            <a:r>
              <a:rPr lang="en-US" sz="2438" spc="24">
                <a:solidFill>
                  <a:srgbClr val="FFFFFF"/>
                </a:solidFill>
                <a:latin typeface="Alegreya Bold"/>
              </a:rPr>
              <a:t>Loss of Focus on Core Mission</a:t>
            </a:r>
          </a:p>
        </p:txBody>
      </p:sp>
      <p:sp>
        <p:nvSpPr>
          <p:cNvPr name="TextBox 71" id="71"/>
          <p:cNvSpPr txBox="true"/>
          <p:nvPr/>
        </p:nvSpPr>
        <p:spPr>
          <a:xfrm rot="0">
            <a:off x="6112395" y="7209260"/>
            <a:ext cx="2084749" cy="1019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spc="29">
                <a:solidFill>
                  <a:srgbClr val="FFFFFF"/>
                </a:solidFill>
                <a:latin typeface="Alegreya Bold"/>
              </a:rPr>
              <a:t>Erosion of Trust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89999" y="363027"/>
            <a:ext cx="15567367" cy="8237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174"/>
              </a:lnSpc>
            </a:pPr>
            <a:r>
              <a:rPr lang="en-US" sz="6300">
                <a:solidFill>
                  <a:srgbClr val="EF5D2D"/>
                </a:solidFill>
                <a:latin typeface="League Spartan Bold"/>
              </a:rPr>
              <a:t>Conclusion &amp; Recommendation</a:t>
            </a:r>
          </a:p>
        </p:txBody>
      </p:sp>
      <p:sp>
        <p:nvSpPr>
          <p:cNvPr name="Freeform 3" id="3"/>
          <p:cNvSpPr/>
          <p:nvPr/>
        </p:nvSpPr>
        <p:spPr>
          <a:xfrm flipH="true" flipV="true" rot="-3004931">
            <a:off x="8039505" y="7452484"/>
            <a:ext cx="4379678" cy="6903771"/>
          </a:xfrm>
          <a:custGeom>
            <a:avLst/>
            <a:gdLst/>
            <a:ahLst/>
            <a:cxnLst/>
            <a:rect r="r" b="b" t="t" l="l"/>
            <a:pathLst>
              <a:path h="6903771" w="4379678">
                <a:moveTo>
                  <a:pt x="4379679" y="6903771"/>
                </a:moveTo>
                <a:lnTo>
                  <a:pt x="0" y="6903771"/>
                </a:lnTo>
                <a:lnTo>
                  <a:pt x="0" y="0"/>
                </a:lnTo>
                <a:lnTo>
                  <a:pt x="4379679" y="0"/>
                </a:lnTo>
                <a:lnTo>
                  <a:pt x="4379679" y="6903771"/>
                </a:lnTo>
                <a:close/>
              </a:path>
            </a:pathLst>
          </a:custGeom>
          <a:blipFill>
            <a:blip r:embed="rId2">
              <a:alphaModFix amt="6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61881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830208" y="1628008"/>
            <a:ext cx="17150416" cy="35943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636290" indent="-318145" lvl="1">
              <a:lnSpc>
                <a:spcPts val="4126"/>
              </a:lnSpc>
              <a:buFont typeface="Arial"/>
              <a:buChar char="•"/>
            </a:pPr>
            <a:r>
              <a:rPr lang="en-US" sz="2947">
                <a:solidFill>
                  <a:srgbClr val="FFFFFF"/>
                </a:solidFill>
                <a:latin typeface="Libre Baskerville Bold"/>
              </a:rPr>
              <a:t>Language matters in the context of religious communication</a:t>
            </a:r>
          </a:p>
          <a:p>
            <a:pPr marL="636290" indent="-318145" lvl="1">
              <a:lnSpc>
                <a:spcPts val="4126"/>
              </a:lnSpc>
              <a:buFont typeface="Arial"/>
              <a:buChar char="•"/>
            </a:pPr>
            <a:r>
              <a:rPr lang="en-US" sz="2947">
                <a:solidFill>
                  <a:srgbClr val="FFFFFF"/>
                </a:solidFill>
                <a:latin typeface="Libre Baskerville Bold"/>
              </a:rPr>
              <a:t>The findings support to Aristotle’s ‘triad of persuasion’ - Ethos, Pathos, Logos</a:t>
            </a:r>
          </a:p>
          <a:p>
            <a:pPr marL="636290" indent="-318145" lvl="1">
              <a:lnSpc>
                <a:spcPts val="4126"/>
              </a:lnSpc>
              <a:buFont typeface="Arial"/>
              <a:buChar char="•"/>
            </a:pPr>
            <a:r>
              <a:rPr lang="en-US" sz="2947">
                <a:solidFill>
                  <a:srgbClr val="FFFFFF"/>
                </a:solidFill>
                <a:latin typeface="Libre Baskerville Bold"/>
              </a:rPr>
              <a:t>Persuasive communication strategies play significant roles in religious contexts - Credibility, Priming, Conditioning, Shaming</a:t>
            </a:r>
          </a:p>
          <a:p>
            <a:pPr marL="636290" indent="-318145" lvl="1">
              <a:lnSpc>
                <a:spcPts val="4126"/>
              </a:lnSpc>
              <a:buFont typeface="Arial"/>
              <a:buChar char="•"/>
            </a:pPr>
            <a:r>
              <a:rPr lang="en-US" sz="2947">
                <a:solidFill>
                  <a:srgbClr val="FFFFFF"/>
                </a:solidFill>
                <a:latin typeface="Libre Baskerville Bold"/>
              </a:rPr>
              <a:t>Some of the findings point to some ethical concerns about church communications about financial and other contributions. </a:t>
            </a:r>
          </a:p>
          <a:p>
            <a:pPr marL="636290" indent="-318145" lvl="1">
              <a:lnSpc>
                <a:spcPts val="4126"/>
              </a:lnSpc>
              <a:buFont typeface="Arial"/>
              <a:buChar char="•"/>
            </a:pPr>
            <a:r>
              <a:rPr lang="en-US" sz="2947">
                <a:solidFill>
                  <a:srgbClr val="FFFFFF"/>
                </a:solidFill>
                <a:latin typeface="Libre Baskerville Bold"/>
              </a:rPr>
              <a:t>Although the focus is Nigeria, these findings have global implications 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3010084" y="2783006"/>
            <a:ext cx="4315247" cy="2939065"/>
            <a:chOff x="0" y="0"/>
            <a:chExt cx="5475623" cy="37293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475623" cy="3729384"/>
            </a:xfrm>
            <a:custGeom>
              <a:avLst/>
              <a:gdLst/>
              <a:ahLst/>
              <a:cxnLst/>
              <a:rect r="r" b="b" t="t" l="l"/>
              <a:pathLst>
                <a:path h="3729384" w="5475623">
                  <a:moveTo>
                    <a:pt x="3322462" y="3729384"/>
                  </a:moveTo>
                  <a:lnTo>
                    <a:pt x="0" y="3729384"/>
                  </a:lnTo>
                  <a:lnTo>
                    <a:pt x="2153161" y="0"/>
                  </a:lnTo>
                  <a:lnTo>
                    <a:pt x="5475623" y="0"/>
                  </a:lnTo>
                  <a:lnTo>
                    <a:pt x="3322462" y="3729384"/>
                  </a:lnTo>
                  <a:close/>
                </a:path>
              </a:pathLst>
            </a:custGeom>
            <a:solidFill>
              <a:srgbClr val="F6C606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475623" cy="3729384"/>
            </a:xfrm>
            <a:custGeom>
              <a:avLst/>
              <a:gdLst/>
              <a:ahLst/>
              <a:cxnLst/>
              <a:rect r="r" b="b" t="t" l="l"/>
              <a:pathLst>
                <a:path h="3729384" w="5475623">
                  <a:moveTo>
                    <a:pt x="3322462" y="3729384"/>
                  </a:moveTo>
                  <a:lnTo>
                    <a:pt x="0" y="3729384"/>
                  </a:lnTo>
                  <a:lnTo>
                    <a:pt x="2153161" y="0"/>
                  </a:lnTo>
                  <a:lnTo>
                    <a:pt x="5475623" y="0"/>
                  </a:lnTo>
                  <a:lnTo>
                    <a:pt x="3322462" y="3729384"/>
                  </a:lnTo>
                  <a:close/>
                </a:path>
              </a:pathLst>
            </a:custGeom>
            <a:blipFill>
              <a:blip r:embed="rId2"/>
              <a:stretch>
                <a:fillRect l="-12645" t="-14566" r="-7592" b="-199280"/>
              </a:stretch>
            </a:blipFill>
          </p:spPr>
        </p:sp>
      </p:grp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6901054" y="2783006"/>
            <a:ext cx="4315247" cy="2939065"/>
            <a:chOff x="0" y="0"/>
            <a:chExt cx="5475623" cy="372938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475623" cy="3729384"/>
            </a:xfrm>
            <a:custGeom>
              <a:avLst/>
              <a:gdLst/>
              <a:ahLst/>
              <a:cxnLst/>
              <a:rect r="r" b="b" t="t" l="l"/>
              <a:pathLst>
                <a:path h="3729384" w="5475623">
                  <a:moveTo>
                    <a:pt x="3322462" y="3729384"/>
                  </a:moveTo>
                  <a:lnTo>
                    <a:pt x="0" y="3729384"/>
                  </a:lnTo>
                  <a:lnTo>
                    <a:pt x="2153161" y="0"/>
                  </a:lnTo>
                  <a:lnTo>
                    <a:pt x="5475623" y="0"/>
                  </a:lnTo>
                  <a:lnTo>
                    <a:pt x="3322462" y="3729384"/>
                  </a:lnTo>
                  <a:close/>
                </a:path>
              </a:pathLst>
            </a:custGeom>
            <a:solidFill>
              <a:srgbClr val="F6C606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475623" cy="3729384"/>
            </a:xfrm>
            <a:custGeom>
              <a:avLst/>
              <a:gdLst/>
              <a:ahLst/>
              <a:cxnLst/>
              <a:rect r="r" b="b" t="t" l="l"/>
              <a:pathLst>
                <a:path h="3729384" w="5475623">
                  <a:moveTo>
                    <a:pt x="3322462" y="3729384"/>
                  </a:moveTo>
                  <a:lnTo>
                    <a:pt x="0" y="3729384"/>
                  </a:lnTo>
                  <a:lnTo>
                    <a:pt x="2153161" y="0"/>
                  </a:lnTo>
                  <a:lnTo>
                    <a:pt x="5475623" y="0"/>
                  </a:lnTo>
                  <a:lnTo>
                    <a:pt x="3322462" y="3729384"/>
                  </a:lnTo>
                  <a:close/>
                </a:path>
              </a:pathLst>
            </a:custGeom>
            <a:blipFill>
              <a:blip r:embed="rId3"/>
              <a:stretch>
                <a:fillRect l="0" t="-46847" r="0" b="-114593"/>
              </a:stretch>
            </a:blipFill>
          </p:spPr>
        </p:sp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10190305" y="2783006"/>
            <a:ext cx="4315247" cy="2939065"/>
            <a:chOff x="0" y="0"/>
            <a:chExt cx="5475623" cy="372938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475623" cy="3729384"/>
            </a:xfrm>
            <a:custGeom>
              <a:avLst/>
              <a:gdLst/>
              <a:ahLst/>
              <a:cxnLst/>
              <a:rect r="r" b="b" t="t" l="l"/>
              <a:pathLst>
                <a:path h="3729384" w="5475623">
                  <a:moveTo>
                    <a:pt x="3322462" y="3729384"/>
                  </a:moveTo>
                  <a:lnTo>
                    <a:pt x="0" y="3729384"/>
                  </a:lnTo>
                  <a:lnTo>
                    <a:pt x="2153161" y="0"/>
                  </a:lnTo>
                  <a:lnTo>
                    <a:pt x="5475623" y="0"/>
                  </a:lnTo>
                  <a:lnTo>
                    <a:pt x="3322462" y="3729384"/>
                  </a:lnTo>
                  <a:close/>
                </a:path>
              </a:pathLst>
            </a:custGeom>
            <a:solidFill>
              <a:srgbClr val="F6C606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475623" cy="3729384"/>
            </a:xfrm>
            <a:custGeom>
              <a:avLst/>
              <a:gdLst/>
              <a:ahLst/>
              <a:cxnLst/>
              <a:rect r="r" b="b" t="t" l="l"/>
              <a:pathLst>
                <a:path h="3729384" w="5475623">
                  <a:moveTo>
                    <a:pt x="3322462" y="3729384"/>
                  </a:moveTo>
                  <a:lnTo>
                    <a:pt x="0" y="3729384"/>
                  </a:lnTo>
                  <a:lnTo>
                    <a:pt x="2153161" y="0"/>
                  </a:lnTo>
                  <a:lnTo>
                    <a:pt x="5475623" y="0"/>
                  </a:lnTo>
                  <a:lnTo>
                    <a:pt x="3322462" y="3729384"/>
                  </a:lnTo>
                  <a:close/>
                </a:path>
              </a:pathLst>
            </a:custGeom>
            <a:blipFill>
              <a:blip r:embed="rId4"/>
              <a:stretch>
                <a:fillRect l="0" t="-18780" r="0" b="-77093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3869282" y="426188"/>
            <a:ext cx="1220914" cy="314385"/>
          </a:xfrm>
          <a:custGeom>
            <a:avLst/>
            <a:gdLst/>
            <a:ahLst/>
            <a:cxnLst/>
            <a:rect r="r" b="b" t="t" l="l"/>
            <a:pathLst>
              <a:path h="314385" w="1220914">
                <a:moveTo>
                  <a:pt x="0" y="0"/>
                </a:moveTo>
                <a:lnTo>
                  <a:pt x="1220914" y="0"/>
                </a:lnTo>
                <a:lnTo>
                  <a:pt x="1220914" y="314385"/>
                </a:lnTo>
                <a:lnTo>
                  <a:pt x="0" y="3143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141218" y="426188"/>
            <a:ext cx="1220914" cy="314385"/>
          </a:xfrm>
          <a:custGeom>
            <a:avLst/>
            <a:gdLst/>
            <a:ahLst/>
            <a:cxnLst/>
            <a:rect r="r" b="b" t="t" l="l"/>
            <a:pathLst>
              <a:path h="314385" w="1220914">
                <a:moveTo>
                  <a:pt x="0" y="0"/>
                </a:moveTo>
                <a:lnTo>
                  <a:pt x="1220915" y="0"/>
                </a:lnTo>
                <a:lnTo>
                  <a:pt x="1220915" y="314385"/>
                </a:lnTo>
                <a:lnTo>
                  <a:pt x="0" y="3143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3454217" y="9408331"/>
            <a:ext cx="567563" cy="555309"/>
          </a:xfrm>
          <a:custGeom>
            <a:avLst/>
            <a:gdLst/>
            <a:ahLst/>
            <a:cxnLst/>
            <a:rect r="r" b="b" t="t" l="l"/>
            <a:pathLst>
              <a:path h="555309" w="567563">
                <a:moveTo>
                  <a:pt x="0" y="0"/>
                </a:moveTo>
                <a:lnTo>
                  <a:pt x="567563" y="0"/>
                </a:lnTo>
                <a:lnTo>
                  <a:pt x="567563" y="555309"/>
                </a:lnTo>
                <a:lnTo>
                  <a:pt x="0" y="55530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-101889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4266220" y="9990598"/>
            <a:ext cx="567563" cy="555309"/>
          </a:xfrm>
          <a:custGeom>
            <a:avLst/>
            <a:gdLst/>
            <a:ahLst/>
            <a:cxnLst/>
            <a:rect r="r" b="b" t="t" l="l"/>
            <a:pathLst>
              <a:path h="555309" w="567563">
                <a:moveTo>
                  <a:pt x="0" y="0"/>
                </a:moveTo>
                <a:lnTo>
                  <a:pt x="567563" y="0"/>
                </a:lnTo>
                <a:lnTo>
                  <a:pt x="567563" y="555309"/>
                </a:lnTo>
                <a:lnTo>
                  <a:pt x="0" y="55530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-101889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2700000">
            <a:off x="13172453" y="2959415"/>
            <a:ext cx="3186785" cy="3250267"/>
          </a:xfrm>
          <a:custGeom>
            <a:avLst/>
            <a:gdLst/>
            <a:ahLst/>
            <a:cxnLst/>
            <a:rect r="r" b="b" t="t" l="l"/>
            <a:pathLst>
              <a:path h="3250267" w="3186785">
                <a:moveTo>
                  <a:pt x="0" y="0"/>
                </a:moveTo>
                <a:lnTo>
                  <a:pt x="3186785" y="0"/>
                </a:lnTo>
                <a:lnTo>
                  <a:pt x="3186785" y="3250267"/>
                </a:lnTo>
                <a:lnTo>
                  <a:pt x="0" y="325026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-87069" b="-83875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8266921">
            <a:off x="1375073" y="3186134"/>
            <a:ext cx="2841789" cy="2898398"/>
          </a:xfrm>
          <a:custGeom>
            <a:avLst/>
            <a:gdLst/>
            <a:ahLst/>
            <a:cxnLst/>
            <a:rect r="r" b="b" t="t" l="l"/>
            <a:pathLst>
              <a:path h="2898398" w="2841789">
                <a:moveTo>
                  <a:pt x="0" y="0"/>
                </a:moveTo>
                <a:lnTo>
                  <a:pt x="2841788" y="0"/>
                </a:lnTo>
                <a:lnTo>
                  <a:pt x="2841788" y="2898398"/>
                </a:lnTo>
                <a:lnTo>
                  <a:pt x="0" y="289839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-87069" b="-83875"/>
            </a:stretch>
          </a:blipFill>
        </p:spPr>
      </p:sp>
      <p:pic>
        <p:nvPicPr>
          <p:cNvPr name="Picture 17" id="17"/>
          <p:cNvPicPr>
            <a:picLocks noChangeAspect="true"/>
          </p:cNvPicPr>
          <p:nvPr/>
        </p:nvPicPr>
        <p:blipFill>
          <a:blip r:embed="rId11"/>
          <a:srcRect l="0" t="0" r="0" b="0"/>
          <a:stretch>
            <a:fillRect/>
          </a:stretch>
        </p:blipFill>
        <p:spPr>
          <a:xfrm flipH="false" flipV="false" rot="0">
            <a:off x="15189627" y="5096238"/>
            <a:ext cx="772855" cy="683976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2"/>
          <a:srcRect l="0" t="0" r="0" b="0"/>
          <a:stretch>
            <a:fillRect/>
          </a:stretch>
        </p:blipFill>
        <p:spPr>
          <a:xfrm flipH="false" flipV="false" rot="0">
            <a:off x="11815700" y="689324"/>
            <a:ext cx="479266" cy="47926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rcRect l="0" t="0" r="0" b="0"/>
          <a:stretch>
            <a:fillRect/>
          </a:stretch>
        </p:blipFill>
        <p:spPr>
          <a:xfrm flipH="false" flipV="false" rot="0">
            <a:off x="1846544" y="2035722"/>
            <a:ext cx="589380" cy="589380"/>
          </a:xfrm>
          <a:prstGeom prst="rect">
            <a:avLst/>
          </a:prstGeom>
        </p:spPr>
      </p:pic>
      <p:sp>
        <p:nvSpPr>
          <p:cNvPr name="Freeform 20" id="20"/>
          <p:cNvSpPr/>
          <p:nvPr/>
        </p:nvSpPr>
        <p:spPr>
          <a:xfrm flipH="false" flipV="false" rot="0">
            <a:off x="3247611" y="6182226"/>
            <a:ext cx="674591" cy="674591"/>
          </a:xfrm>
          <a:custGeom>
            <a:avLst/>
            <a:gdLst/>
            <a:ahLst/>
            <a:cxnLst/>
            <a:rect r="r" b="b" t="t" l="l"/>
            <a:pathLst>
              <a:path h="674591" w="674591">
                <a:moveTo>
                  <a:pt x="0" y="0"/>
                </a:moveTo>
                <a:lnTo>
                  <a:pt x="674591" y="0"/>
                </a:lnTo>
                <a:lnTo>
                  <a:pt x="674591" y="674592"/>
                </a:lnTo>
                <a:lnTo>
                  <a:pt x="0" y="67459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816070" y="984657"/>
            <a:ext cx="16443230" cy="10129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17"/>
              </a:lnSpc>
            </a:pPr>
            <a:r>
              <a:rPr lang="en-US" sz="5869">
                <a:solidFill>
                  <a:srgbClr val="FF3600"/>
                </a:solidFill>
                <a:latin typeface="Montserrat Ultra-Bold"/>
              </a:rPr>
              <a:t>THANK YOU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955835" y="5752741"/>
            <a:ext cx="2222044" cy="412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FF3600"/>
                </a:solidFill>
                <a:latin typeface="Montserrat Semi-Bold"/>
              </a:rPr>
              <a:t>Dr SC Joe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2858002" y="5761109"/>
            <a:ext cx="2793003" cy="412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FF3600"/>
                </a:solidFill>
                <a:latin typeface="Montserrat Semi-Bold"/>
              </a:rPr>
              <a:t>Prof. GB Okon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9904733" y="5743216"/>
            <a:ext cx="4105330" cy="4390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27"/>
              </a:lnSpc>
            </a:pPr>
            <a:r>
              <a:rPr lang="en-US" sz="2591">
                <a:solidFill>
                  <a:srgbClr val="FF3600"/>
                </a:solidFill>
                <a:latin typeface="Montserrat Semi-Bold"/>
              </a:rPr>
              <a:t>Dr BT Chris-Biriowu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5764198" y="6014312"/>
            <a:ext cx="2752770" cy="193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"/>
              </a:lnSpc>
            </a:pPr>
            <a:r>
              <a:rPr lang="en-US" sz="1129">
                <a:solidFill>
                  <a:srgbClr val="000000"/>
                </a:solidFill>
                <a:latin typeface="Montserrat Semi-Bold"/>
              </a:rPr>
              <a:t>financial prosperity expert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9655168" y="6014312"/>
            <a:ext cx="2151051" cy="193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"/>
              </a:lnSpc>
            </a:pPr>
            <a:r>
              <a:rPr lang="en-US" sz="1129">
                <a:solidFill>
                  <a:srgbClr val="000000"/>
                </a:solidFill>
                <a:latin typeface="Montserrat Semi-Bold"/>
              </a:rPr>
              <a:t>Product Manager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2496781" y="6145512"/>
            <a:ext cx="12692846" cy="671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95"/>
              </a:lnSpc>
            </a:pPr>
            <a:r>
              <a:rPr lang="en-US" sz="3925">
                <a:solidFill>
                  <a:srgbClr val="FFFFFF"/>
                </a:solidFill>
                <a:latin typeface="Montserrat Bold"/>
              </a:rPr>
              <a:t>RIVERS STATE UNIVERSITY, NIGERIA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3381398" y="7508090"/>
            <a:ext cx="10923612" cy="74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19"/>
              </a:lnSpc>
            </a:pPr>
            <a:r>
              <a:rPr lang="en-US" sz="4299">
                <a:solidFill>
                  <a:srgbClr val="FFFFFF"/>
                </a:solidFill>
                <a:latin typeface="Cinzel Bold"/>
              </a:rPr>
              <a:t>contact: 0803 342 5648; 0810 676 1855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DAGBXP3MJLs</dc:identifier>
  <dcterms:modified xsi:type="dcterms:W3CDTF">2011-08-01T06:04:30Z</dcterms:modified>
  <cp:revision>1</cp:revision>
  <dc:title>Modern Business Conference Instagram Post</dc:title>
</cp:coreProperties>
</file>